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29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6.xml" ContentType="application/vnd.openxmlformats-officedocument.presentationml.slide+xml"/>
  <Override PartName="/ppt/notesSlides/notesSlide21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notesSlides/notesSlide2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2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31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.xml" ContentType="application/vnd.openxmlformats-officedocument.drawingml.chart+xml"/>
  <Override PartName="/ppt/slideLayouts/slideLayout6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notesSlides/notesSlide32.xml" ContentType="application/vnd.openxmlformats-officedocument.presentationml.notesSlide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ableStyles.xml" ContentType="application/vnd.openxmlformats-officedocument.presentationml.tableStyles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charts/style1.xml" ContentType="application/vnd.ms-office.chartstyle+xml"/>
  <Override PartName="/ppt/charts/colors1.xml" ContentType="application/vnd.ms-office.chartcolorstyle+xml"/>
  <Override PartName="/ppt/viewProps.xml" ContentType="application/vnd.openxmlformats-officedocument.presentationml.viewProps+xml"/>
  <Override PartName="/ppt/slides/slide32.xml" ContentType="application/vnd.openxmlformats-officedocument.presentationml.slide+xml"/>
  <Override PartName="/ppt/slideLayouts/slideLayout2.xml" ContentType="application/vnd.openxmlformats-officedocument.presentationml.slideLayou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charts/colors2.xml" ContentType="application/vnd.ms-office.chartcolorstyle+xml"/>
  <Override PartName="/ppt/slideLayouts/slideLayout5.xml" ContentType="application/vnd.openxmlformats-officedocument.presentationml.slideLayout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theme/theme2.xml" ContentType="application/vnd.openxmlformats-officedocument.theme+xml"/>
  <Override PartName="/ppt/slides/slide13.xml" ContentType="application/vnd.openxmlformats-officedocument.presentationml.slide+xml"/>
  <Override PartName="/ppt/charts/style2.xml" ContentType="application/vnd.ms-office.chartstyle+xml"/>
  <Override PartName="/ppt/slideLayouts/slideLayout10.xml" ContentType="application/vnd.openxmlformats-officedocument.presentationml.slideLayout+xml"/>
  <Override PartName="/ppt/notesSlides/notesSlide30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4.xml" ContentType="application/vnd.openxmlformats-officedocument.presentationml.slide+xml"/>
  <Override PartName="/ppt/slides/slide2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7.xml" ContentType="application/vnd.openxmlformats-officedocument.presentationml.slide+xml"/>
  <Override PartName="/ppt/slides/slide18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3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12192000" cy="6858000"/>
  <p:notesSz cx="9866313" cy="6735763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69012ECD-51FC-41F1-AA8D-1B2483CD663E}">
  <a:tblStyle styleId="{69012ECD-51FC-41F1-AA8D-1B2483CD663E}" styleName="Style léger 2 - Accentuation 1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1"/>
        </a:fillRef>
      </a:tcStyle>
    </a:firstRow>
    <a:neCell>
      <a:tcStyle>
        <a:tcBdr/>
      </a:tcStyle>
    </a:neCell>
    <a:nwCell>
      <a:tcStyle>
        <a:tcBdr/>
      </a:tcStyle>
    </a:nwCell>
  </a:tblStyle>
  <a:tblStyle styleId="{B301B821-A1FF-4177-AEE7-76D212191A09}" styleName="Style moyen 1 - Accentuation 1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solidFill>
                <a:schemeClr val="accent1"/>
              </a:solidFill>
            </a:ln>
          </a:insideH>
          <a:insideV>
            <a:ln w="12700"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  <a:fill>
          <a:solidFill>
            <a:schemeClr val="accent1">
              <a:tint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61" d="100"/>
          <a:sy n="61" d="100"/>
        </p:scale>
        <p:origin x="788" y="60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notesMaster" Target="notesMasters/notesMaster1.xml"/><Relationship Id="rId37" Type="http://schemas.openxmlformats.org/officeDocument/2006/relationships/presProps" Target="presProps.xml" /><Relationship Id="rId38" Type="http://schemas.openxmlformats.org/officeDocument/2006/relationships/tableStyles" Target="tableStyles.xml" /><Relationship Id="rId39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fr-FR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Les intervenants sont-ils... 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Intervenants!$B$35</c:f>
              <c:strCache>
                <c:ptCount val="1"/>
                <c:pt idx="0">
                  <c:v>Nb de formations</c:v>
                </c:pt>
              </c:strCache>
            </c:strRef>
          </c:tx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dLblPos val="bestFit"/>
              <c:layout>
                <c:manualLayout>
                  <c:x val="0.017484"/>
                  <c:y val="0.059184"/>
                </c:manualLayout>
              </c:layout>
              <c:separator xml:space="preserve">
</c:separator>
              <c:showBubbleSize val="0"/>
              <c:showCatName val="1"/>
              <c:showLegendKey val="0"/>
              <c:showPercent val="0"/>
              <c:showSerName val="0"/>
              <c:showVal val="1"/>
            </c:dLbl>
            <c:dLbl>
              <c:idx val="3"/>
              <c:dLblPos val="bestFit"/>
              <c:layout>
                <c:manualLayout>
                  <c:x val="-0.101682"/>
                  <c:y val="0.044613"/>
                </c:manualLayout>
              </c:layout>
              <c:separator xml:space="preserve">
</c:separator>
              <c:showBubbleSize val="0"/>
              <c:showCatName val="1"/>
              <c:showLegendKey val="0"/>
              <c:showPercent val="0"/>
              <c:showSerName val="0"/>
              <c:showVal val="1"/>
            </c:dLbl>
            <c:dLblPos val="bestFit"/>
            <c:leaderLines>
              <c:spPr bwMode="auto"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separator xml:space="preserve">
</c:separator>
            <c:showBubbleSize val="0"/>
            <c:showCatName val="1"/>
            <c:showLeaderLines val="1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</c:dLbls>
          <c:cat>
            <c:strRef>
              <c:f>Intervenants!$A$36:$A$39</c:f>
              <c:strCache>
                <c:ptCount val="4"/>
                <c:pt idx="0">
                  <c:v>Des enseignants de votre DER sans formation particulière à la pédagogie, qui s'appuient sur leur expérience professionnelle</c:v>
                </c:pt>
                <c:pt idx="1">
                  <c:v>Des enseignants de votre DER mobilisés et formés sur les questions de pédagogie et de didactique</c:v>
                </c:pt>
                <c:pt idx="2">
                  <c:v>Des spécialistes en sciences de l'éducation/didactique de votre discipline, internes à votre DER</c:v>
                </c:pt>
                <c:pt idx="3">
                  <c:v>Des spécialistes en sciences de l'éducation/didactique de votre discipline, externes à votre DER</c:v>
                </c:pt>
              </c:strCache>
            </c:strRef>
          </c:cat>
          <c:val>
            <c:numRef>
              <c:f>Intervenants!$B$36:$B$39</c:f>
              <c:numCache>
                <c:formatCode>General</c:formatCode>
                <c:ptCount val="4"/>
                <c:pt idx="0">
                  <c:v>11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dLbls>
          <c:dLblPos val="bestFit"/>
          <c:showBubbleSize val="0"/>
          <c:showCatName val="0"/>
          <c:showLeaderLines val="1"/>
          <c:showLegendKey val="0"/>
          <c:showPercent val="0"/>
          <c:showSerName val="0"/>
          <c:showVal val="1"/>
        </c:dLbls>
        <c:firstSliceAng val="0"/>
      </c:pieChart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6559124" y="1543050"/>
      <a:ext cx="5229225" cy="377190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fr-FR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/>
              <a:t>Souhaiteriez-vous inclure davantage de formation à la pédagogie dans votre formation ?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Pos val="outEnd"/>
            <c:showBubbleSize val="0"/>
            <c:showCatName val="1"/>
            <c:showLeaderLines val="0"/>
            <c:showLegendKey val="0"/>
            <c:showPercent val="1"/>
            <c:showSerName val="0"/>
            <c:showVal val="1"/>
            <c:spPr bwMode="auto">
              <a:prstGeom prst="rect">
                <a:avLst/>
              </a:prstGeom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</c:dLbls>
          <c:cat>
            <c:strRef>
              <c:f>'davantage de péda'!$E$2:$E$5</c:f>
              <c:strCache>
                <c:ptCount val="4"/>
                <c:pt idx="0">
                  <c:v>autre</c:v>
                </c:pt>
                <c:pt idx="1">
                  <c:v>non</c:v>
                </c:pt>
                <c:pt idx="2">
                  <c:v>je ne sais pas</c:v>
                </c:pt>
                <c:pt idx="3">
                  <c:v>oui</c:v>
                </c:pt>
              </c:strCache>
            </c:strRef>
          </c:cat>
          <c:val>
            <c:numRef>
              <c:f>'davantage de péda'!$F$2:$F$5</c:f>
              <c:numCache>
                <c:formatCode>General</c:formatCode>
                <c:ptCount val="4"/>
                <c:pt idx="0">
                  <c:v>4</c:v>
                </c:pt>
                <c:pt idx="1">
                  <c:v>12</c:v>
                </c:pt>
                <c:pt idx="2">
                  <c:v>7</c:v>
                </c:pt>
                <c:pt idx="3">
                  <c:v>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 bwMode="auto">
    <a:xfrm>
      <a:off x="6228735" y="1369218"/>
      <a:ext cx="6115665" cy="41195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5466690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9046912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583BC36-DE54-4FD3-819B-90388654F58A}" type="datetimeFigureOut">
              <a:rPr lang="fr-FR"/>
              <a:t>11/12/2025</a:t>
            </a:fld>
            <a:endParaRPr lang="fr-FR"/>
          </a:p>
        </p:txBody>
      </p:sp>
      <p:sp>
        <p:nvSpPr>
          <p:cNvPr id="674789501" name="Espace réservé de l'image des diapositives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1149733468" name="Espace réservé des notes 4"/>
          <p:cNvSpPr>
            <a:spLocks noGrp="1"/>
          </p:cNvSpPr>
          <p:nvPr>
            <p:ph type="body" sz="quarter" idx="3"/>
          </p:nvPr>
        </p:nvSpPr>
        <p:spPr bwMode="auto"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8754972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93511212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5588628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7446519-87EC-4AC8-B9B2-CDF8F263B499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 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 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 ?>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 ?>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 ?>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 ?>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 ?>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146877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907226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0380531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1DCD9AA-8DBE-7181-7FC8-B4440A57649E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28853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1566079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0960729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864B627-F78F-6177-3A06-87722FE08ED0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504020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998382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6397299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7B7667D-96E3-B9DF-7270-F6CEEDA0E2CB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419979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0055180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6240073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BA3584D-EDEC-40F1-8A93-44033918BBE4}" type="slidenum">
              <a:r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537419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6937628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681089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57B8CBE-9E23-47BE-69BE-C242AEAEE52E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862200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2171275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3484032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302584F-3C14-6B4A-8DC5-0A2C53435680}" type="slidenum">
              <a:rPr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457697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2601294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5944944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BE1B13B-C9CF-DDED-B2AD-6999C572DFCD}" type="slidenum">
              <a:rPr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841330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125915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354830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F5AE1CB-D236-85DB-727B-0E2845955213}" type="slidenum">
              <a:rPr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585423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586019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7859699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B35F274-445D-ABC9-73B9-D3E9118E6D73}" type="slidenum">
              <a:rPr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33821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4335774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359897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F76A81F-1416-4133-8331-9233773C3F3F}" type="slidenum">
              <a:rPr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81259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7167341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4421560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3213BA6-AD26-7DBA-0412-568A33E03BF8}" type="slidenum">
              <a:rPr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305396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1861574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7779768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0F25FFE-BB73-32B7-E204-9D4BE75D54DA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75793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6258321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1072892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C1763F8-9183-B907-8EE6-D0AC6CB67017}" type="slidenum">
              <a:rPr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258992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889344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338155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FFC60B8-CA06-E3FF-2137-236973F2F0D3}" type="slidenum">
              <a:rPr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030471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2047474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2603831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0DCD36A-30DE-934C-9661-CF1EC46FA6D4}" type="slidenum">
              <a:rPr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927833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179487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881045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81FED7-C079-2A1B-9680-C7BF42886697}" type="slidenum">
              <a:rPr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892510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8590080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7048907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343BF16-A532-0CC9-343E-615EA507881C}" type="slidenum">
              <a:rPr/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810003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805476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8409619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668FE21-E585-2076-4669-79C04851C017}" type="slidenum">
              <a:rPr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542221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6277891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459309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3D421DA-0347-6B2A-EB1B-3EE74A89B56F}" type="slidenum">
              <a:rPr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587462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154631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6659259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8642834-D1A1-5E8E-1D5B-8FBDDD44C624}" type="slidenum">
              <a:rPr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40589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2456125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5579258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51B4155-2781-E544-9255-B18ADB987EA5}" type="slidenum">
              <a:rPr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90131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8613502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8123951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112559B-993D-0D71-ADA3-D56760641CD6}" type="slidenum">
              <a:rPr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556171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1666006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091309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4E637C8-F38C-7850-4970-3D2EE3178581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40179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9805328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9582014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FBFA83E-B097-F362-2283-75F4BF3D44FE}" type="slidenum">
              <a:rPr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711030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561401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8527476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587466C-0031-F952-124A-1AAECCE36940}" type="slidenum">
              <a:rPr/>
              <a:t>31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337626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2097426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4692298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40B0A93-B26A-9F09-2BE1-A82C51715B4D}" type="slidenum">
              <a:rPr/>
              <a:t>32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52673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4318774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8040623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495FB79-4B43-3984-1165-3AD258389AD5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418908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2939372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0375774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FC0C9C3-3806-E42E-37AF-E15ACD108399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00608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0819843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1336798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B82DCF-9234-9EF4-E4DC-6CDD661E9FE6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477077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2681077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5983954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BF94A2-9EBC-1F95-0368-882B07D28039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460222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9917136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4207487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D48F3D5-EA71-B95A-68DA-C03F93508CDF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661947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0593120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8332638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9F434B1-6FF5-0D5C-14D3-407583AAC55C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5870898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45128024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40678936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77A2C01-1403-4D69-9DF8-9858D9E64E8D}" type="datetime1">
              <a:rPr lang="fr-FR"/>
              <a:t>11/12/2025</a:t>
            </a:fld>
            <a:endParaRPr lang="fr-FR"/>
          </a:p>
        </p:txBody>
      </p:sp>
      <p:sp>
        <p:nvSpPr>
          <p:cNvPr id="149842029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882320453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286034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531761492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77784053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22C0B36-1204-48BA-BFE7-63703C74FCA1}" type="datetime1">
              <a:rPr lang="fr-FR"/>
              <a:t>11/12/2025</a:t>
            </a:fld>
            <a:endParaRPr lang="fr-FR"/>
          </a:p>
        </p:txBody>
      </p:sp>
      <p:sp>
        <p:nvSpPr>
          <p:cNvPr id="1802308446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54708837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3484477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888737159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2498184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6E12B4-0F4F-4403-9F20-1026A9B31D59}" type="datetime1">
              <a:rPr lang="fr-FR"/>
              <a:t>11/12/2025</a:t>
            </a:fld>
            <a:endParaRPr lang="fr-FR"/>
          </a:p>
        </p:txBody>
      </p:sp>
      <p:sp>
        <p:nvSpPr>
          <p:cNvPr id="22559589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8049455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409799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167337221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63619838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9A109E-97CE-462B-A4ED-549EE573238F}" type="datetime1">
              <a:rPr lang="fr-FR"/>
              <a:t>11/12/2025</a:t>
            </a:fld>
            <a:endParaRPr lang="fr-FR"/>
          </a:p>
        </p:txBody>
      </p:sp>
      <p:sp>
        <p:nvSpPr>
          <p:cNvPr id="76655382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69727865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2971562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72830577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1697362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30DD287-1D4B-4206-BD92-E3D457A3FF1C}" type="datetime1">
              <a:rPr lang="fr-FR"/>
              <a:t>11/12/2025</a:t>
            </a:fld>
            <a:endParaRPr lang="fr-FR"/>
          </a:p>
        </p:txBody>
      </p:sp>
      <p:sp>
        <p:nvSpPr>
          <p:cNvPr id="1997865541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36836737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926911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635092722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236656053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296777519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EC11C62-3A63-4565-B10E-3476C4FE3B87}" type="datetime1">
              <a:rPr lang="fr-FR"/>
              <a:t>11/12/2025</a:t>
            </a:fld>
            <a:endParaRPr lang="fr-FR"/>
          </a:p>
        </p:txBody>
      </p:sp>
      <p:sp>
        <p:nvSpPr>
          <p:cNvPr id="2072967310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14970003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3033293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21123405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1050560372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518141238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1242172414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99527595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1561142-D21B-42A5-BA6F-2698802970B6}" type="datetime1">
              <a:rPr lang="fr-FR"/>
              <a:t>11/12/2025</a:t>
            </a:fld>
            <a:endParaRPr lang="fr-FR"/>
          </a:p>
        </p:txBody>
      </p:sp>
      <p:sp>
        <p:nvSpPr>
          <p:cNvPr id="540713045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95188447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734718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471284461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5AC4136-30EE-4ABC-9396-B107AA8A3224}" type="datetime1">
              <a:rPr lang="fr-FR"/>
              <a:t>11/12/2025</a:t>
            </a:fld>
            <a:endParaRPr lang="fr-FR"/>
          </a:p>
        </p:txBody>
      </p:sp>
      <p:sp>
        <p:nvSpPr>
          <p:cNvPr id="1023989982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91063639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9358566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30E2B37-AEF8-4391-BF25-8AF18CB84BE3}" type="datetime1">
              <a:rPr lang="fr-FR"/>
              <a:t>11/12/2025</a:t>
            </a:fld>
            <a:endParaRPr lang="fr-FR"/>
          </a:p>
        </p:txBody>
      </p:sp>
      <p:sp>
        <p:nvSpPr>
          <p:cNvPr id="600057867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803307519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487101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99155951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917537058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1076308086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EDE315A-2066-4C75-B1BF-BB22F04F71BC}" type="datetime1">
              <a:rPr lang="fr-FR"/>
              <a:t>11/12/2025</a:t>
            </a:fld>
            <a:endParaRPr lang="fr-FR"/>
          </a:p>
        </p:txBody>
      </p:sp>
      <p:sp>
        <p:nvSpPr>
          <p:cNvPr id="166651557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5710475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6020685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59594980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446208141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204554904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9CEE893-1127-4DC3-8B5E-912D28CCF75D}" type="datetime1">
              <a:rPr lang="fr-FR"/>
              <a:t>11/12/2025</a:t>
            </a:fld>
            <a:endParaRPr lang="fr-FR"/>
          </a:p>
        </p:txBody>
      </p:sp>
      <p:sp>
        <p:nvSpPr>
          <p:cNvPr id="1283507232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9490986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453951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6826082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82026005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3D9505F-15A7-4349-88F6-FF26979632EE}" type="datetime1">
              <a:rPr lang="fr-FR"/>
              <a:t>11/12/2025</a:t>
            </a:fld>
            <a:endParaRPr lang="fr-FR"/>
          </a:p>
        </p:txBody>
      </p:sp>
      <p:sp>
        <p:nvSpPr>
          <p:cNvPr id="1442179051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72514530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2B92FBE-C154-48B3-8E5E-679BA5E44E07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1"/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chart" Target="../charts/chart1.xml" 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chart" Target="../charts/chart2.xml" 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3918149" name="Titr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Enquêtes « Formation à la pédagogie »</a:t>
            </a:r>
            <a:endParaRPr/>
          </a:p>
        </p:txBody>
      </p:sp>
      <p:sp>
        <p:nvSpPr>
          <p:cNvPr id="220161300" name="Sous-titre 2"/>
          <p:cNvSpPr>
            <a:spLocks noGrp="1"/>
          </p:cNvSpPr>
          <p:nvPr>
            <p:ph type="subTitle" idx="1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FR" sz="3000"/>
              <a:t>Catherine Colin, Guillaume Le Guern pour le GIPENS</a:t>
            </a:r>
            <a:r>
              <a:rPr lang="fr-FR" sz="3000" baseline="30000"/>
              <a:t>*</a:t>
            </a:r>
            <a:endParaRPr/>
          </a:p>
          <a:p>
            <a:pPr>
              <a:defRPr/>
            </a:pPr>
            <a:endParaRPr lang="fr-FR" baseline="30000"/>
          </a:p>
          <a:p>
            <a:pPr>
              <a:defRPr/>
            </a:pPr>
            <a:endParaRPr lang="fr-FR" baseline="30000"/>
          </a:p>
          <a:p>
            <a:pPr>
              <a:defRPr/>
            </a:pPr>
            <a:endParaRPr lang="fr-FR" baseline="30000"/>
          </a:p>
          <a:p>
            <a:pPr>
              <a:defRPr/>
            </a:pPr>
            <a:r>
              <a:rPr lang="fr-FR" sz="2200"/>
              <a:t>* GIPENS = Groupe d’Initiatives Pédagogiques de l’ENS Paris-Saclay</a:t>
            </a:r>
            <a:endParaRPr/>
          </a:p>
        </p:txBody>
      </p:sp>
      <p:sp>
        <p:nvSpPr>
          <p:cNvPr id="884469372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</a:t>
            </a:fld>
            <a:endParaRPr lang="fr-FR"/>
          </a:p>
        </p:txBody>
      </p:sp>
      <p:sp>
        <p:nvSpPr>
          <p:cNvPr id="204117946" name="ZoneTexte 1"/>
          <p:cNvSpPr txBox="1"/>
          <p:nvPr/>
        </p:nvSpPr>
        <p:spPr bwMode="auto">
          <a:xfrm>
            <a:off x="2128344" y="5622409"/>
            <a:ext cx="7935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/>
              <a:t>11/12/2025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5888154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La formation à la pédagogie dans le cursus actuel</a:t>
            </a:r>
            <a:endParaRPr/>
          </a:p>
        </p:txBody>
      </p:sp>
      <p:pic>
        <p:nvPicPr>
          <p:cNvPr id="1123585441" name="Espace réservé du contenu 4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1950698" y="1573146"/>
            <a:ext cx="7709707" cy="4919729"/>
          </a:xfrm>
          <a:prstGeom prst="rect">
            <a:avLst/>
          </a:prstGeom>
        </p:spPr>
      </p:pic>
      <p:sp>
        <p:nvSpPr>
          <p:cNvPr id="448814360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10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44682108" name="Espace réservé du contenu 3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1867498" y="1317400"/>
            <a:ext cx="8912695" cy="5267460"/>
          </a:xfrm>
          <a:prstGeom prst="rect">
            <a:avLst/>
          </a:prstGeom>
        </p:spPr>
      </p:pic>
      <p:sp>
        <p:nvSpPr>
          <p:cNvPr id="1219910104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11</a:t>
            </a:fld>
            <a:endParaRPr lang="fr-FR"/>
          </a:p>
        </p:txBody>
      </p:sp>
      <p:sp>
        <p:nvSpPr>
          <p:cNvPr id="1527448272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La formation à la pédagogie dans le cursus actuel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9809791" name="Titre 1"/>
          <p:cNvSpPr>
            <a:spLocks noGrp="1"/>
          </p:cNvSpPr>
          <p:nvPr>
            <p:ph type="title"/>
          </p:nvPr>
        </p:nvSpPr>
        <p:spPr bwMode="auto">
          <a:xfrm>
            <a:off x="838198" y="79374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Les demandes des étudiant·es</a:t>
            </a:r>
            <a:endParaRPr/>
          </a:p>
        </p:txBody>
      </p:sp>
      <p:pic>
        <p:nvPicPr>
          <p:cNvPr id="394195396" name="Espace réservé du contenu 3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1031597" y="1343438"/>
            <a:ext cx="9600738" cy="5460642"/>
          </a:xfrm>
          <a:prstGeom prst="rect">
            <a:avLst/>
          </a:prstGeom>
        </p:spPr>
      </p:pic>
      <p:sp>
        <p:nvSpPr>
          <p:cNvPr id="1201450486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12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7434484" name="Titre 1"/>
          <p:cNvSpPr>
            <a:spLocks noGrp="1"/>
          </p:cNvSpPr>
          <p:nvPr>
            <p:ph type="title"/>
          </p:nvPr>
        </p:nvSpPr>
        <p:spPr bwMode="auto">
          <a:xfrm>
            <a:off x="838198" y="79374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Les demandes des étudiant·es</a:t>
            </a:r>
            <a:endParaRPr/>
          </a:p>
        </p:txBody>
      </p:sp>
      <p:sp>
        <p:nvSpPr>
          <p:cNvPr id="1864641965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F40191D-9E7A-7B91-6FDD-D46AFC732D27}" type="slidenum">
              <a:rPr lang="fr-FR"/>
              <a:t>13</a:t>
            </a:fld>
            <a:endParaRPr lang="fr-FR"/>
          </a:p>
        </p:txBody>
      </p:sp>
      <p:graphicFrame>
        <p:nvGraphicFramePr>
          <p:cNvPr id="1469011101" name="Tableau 1356876417"/>
          <p:cNvGraphicFramePr>
            <a:graphicFrameLocks xmlns:a="http://schemas.openxmlformats.org/drawingml/2006/main"/>
          </p:cNvGraphicFramePr>
          <p:nvPr/>
        </p:nvGraphicFramePr>
        <p:xfrm>
          <a:off x="838198" y="1219199"/>
          <a:ext cx="11010899" cy="5000986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10226153"/>
                <a:gridCol w="784746"/>
              </a:tblGrid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 b="1">
                          <a:latin typeface="Arial"/>
                          <a:ea typeface="Arial"/>
                          <a:cs typeface="Arial"/>
                        </a:rPr>
                        <a:t> L</a:t>
                      </a: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es méthodes d'enseignement adaptées à l'enseignement supérieur 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65.3%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 b="1">
                          <a:latin typeface="Arial"/>
                          <a:ea typeface="Arial"/>
                          <a:cs typeface="Arial"/>
                        </a:rPr>
                        <a:t> D</a:t>
                      </a: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es mises en situations du type : préparation et exécution d'un cours face à un vrai public 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58.3%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 b="1">
                          <a:latin typeface="Arial"/>
                          <a:ea typeface="Arial"/>
                          <a:cs typeface="Arial"/>
                        </a:rPr>
                        <a:t> L</a:t>
                      </a: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es méthodes d'enseignement adaptées à l'enseignement secondaire 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52.8%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 b="1">
                          <a:latin typeface="Arial"/>
                          <a:ea typeface="Arial"/>
                          <a:cs typeface="Arial"/>
                        </a:rPr>
                        <a:t> L</a:t>
                      </a: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es techniques de gestion de groupe 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46.7%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 b="1"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Des retours d'expériences ou des outils permettant de proposer des pédagogies innovantes 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37.7%</a:t>
                      </a:r>
                      <a:endParaRPr sz="1800" b="1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latin typeface="Arial"/>
                          <a:ea typeface="Arial"/>
                          <a:cs typeface="Arial"/>
                        </a:rPr>
                        <a:t> L</a:t>
                      </a: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 système éducatif français et les métiers et fonctions associés 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35.7%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latin typeface="Arial"/>
                          <a:ea typeface="Arial"/>
                          <a:cs typeface="Arial"/>
                        </a:rPr>
                        <a:t> L</a:t>
                      </a: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es responsabilités, droits et devoirs d'un enseignant 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34.7%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latin typeface="Arial"/>
                          <a:ea typeface="Arial"/>
                          <a:cs typeface="Arial"/>
                        </a:rPr>
                        <a:t> D</a:t>
                      </a: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es thématiques de psychologie cognitive 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31.7%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latin typeface="Arial"/>
                          <a:ea typeface="Arial"/>
                          <a:cs typeface="Arial"/>
                        </a:rPr>
                        <a:t> L</a:t>
                      </a: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'histoire du l'éducation et du système éducatif 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24.6%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latin typeface="Arial"/>
                          <a:ea typeface="Arial"/>
                          <a:cs typeface="Arial"/>
                        </a:rPr>
                        <a:t> S</a:t>
                      </a: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ans avis 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10.6%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454635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latin typeface="Arial"/>
                          <a:ea typeface="Arial"/>
                          <a:cs typeface="Arial"/>
                        </a:rPr>
                        <a:t> D</a:t>
                      </a: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'autres contenus que ceux suggérés 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sz="18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2.5%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5420549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Un lieu possible pour investir ce type de formation : le diplôme</a:t>
            </a:r>
            <a:endParaRPr/>
          </a:p>
        </p:txBody>
      </p:sp>
      <p:pic>
        <p:nvPicPr>
          <p:cNvPr id="674552488" name="Espace réservé du contenu 3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642895" y="1836649"/>
            <a:ext cx="4950522" cy="2413379"/>
          </a:xfrm>
          <a:prstGeom prst="rect">
            <a:avLst/>
          </a:prstGeom>
        </p:spPr>
      </p:pic>
      <p:sp>
        <p:nvSpPr>
          <p:cNvPr id="1032590964" name="ZoneTexte 2"/>
          <p:cNvSpPr txBox="1"/>
          <p:nvPr/>
        </p:nvSpPr>
        <p:spPr bwMode="auto">
          <a:xfrm>
            <a:off x="735169" y="5351133"/>
            <a:ext cx="4499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/>
              <a:t>Conférences du diplôme : 1 par an en lien avec l’enseignement ?</a:t>
            </a:r>
            <a:endParaRPr/>
          </a:p>
        </p:txBody>
      </p:sp>
      <p:sp>
        <p:nvSpPr>
          <p:cNvPr id="1048311850" name="ZoneTexte 4"/>
          <p:cNvSpPr txBox="1"/>
          <p:nvPr/>
        </p:nvSpPr>
        <p:spPr bwMode="auto">
          <a:xfrm>
            <a:off x="6238552" y="5351132"/>
            <a:ext cx="5335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/>
              <a:t>Communiquer davantage, ou mieux,  sur les UE transversales</a:t>
            </a:r>
            <a:endParaRPr/>
          </a:p>
        </p:txBody>
      </p:sp>
      <p:sp>
        <p:nvSpPr>
          <p:cNvPr id="28684804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14</a:t>
            </a:fld>
            <a:endParaRPr lang="fr-FR"/>
          </a:p>
        </p:txBody>
      </p:sp>
      <p:pic>
        <p:nvPicPr>
          <p:cNvPr id="1610436433" name="Image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979053" y="1836649"/>
            <a:ext cx="4694327" cy="29751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55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9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43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311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8877853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Retours qualitatifs</a:t>
            </a:r>
            <a:endParaRPr/>
          </a:p>
        </p:txBody>
      </p:sp>
      <p:sp>
        <p:nvSpPr>
          <p:cNvPr id="2104357041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/>
          </a:bodyPr>
          <a:lstStyle/>
          <a:p>
            <a:pPr>
              <a:defRPr/>
            </a:pPr>
            <a:r>
              <a:rPr lang="fr-FR"/>
              <a:t>Des positionnements polarisés entre la vision « la politique de l’école est trop orientée recherche » et les profils « recherche » qui estiment que davantage de formation à la pédagogie n’est pas nécessaire,</a:t>
            </a:r>
            <a:endParaRPr/>
          </a:p>
          <a:p>
            <a:pPr marL="0" indent="0">
              <a:buNone/>
              <a:defRPr/>
            </a:pPr>
            <a:r>
              <a:rPr lang="fr-FR"/>
              <a:t>	-&gt; besoin de clarification sur la position de l’École sur le sujet ?</a:t>
            </a:r>
            <a:endParaRPr/>
          </a:p>
          <a:p>
            <a:pPr>
              <a:defRPr/>
            </a:pPr>
            <a:r>
              <a:rPr lang="fr-FR"/>
              <a:t> La formation à l’enseignement est perçue comme concentrée dans le M2 FeSup : regrets qu’il n’y ait pas d’autres moments pour ces contenus</a:t>
            </a:r>
            <a:endParaRPr/>
          </a:p>
          <a:p>
            <a:pPr>
              <a:defRPr/>
            </a:pPr>
            <a:r>
              <a:rPr lang="fr-FR"/>
              <a:t>Surtout si finalement le M2 FeSup s’avère en réalité très disciplinaire </a:t>
            </a:r>
            <a:endParaRPr/>
          </a:p>
          <a:p>
            <a:pPr>
              <a:defRPr/>
            </a:pPr>
            <a:r>
              <a:rPr lang="fr-FR"/>
              <a:t>Souhait de vivre de réelles expériences (donner des cours, faire un stage pédagogique)</a:t>
            </a:r>
            <a:endParaRPr/>
          </a:p>
          <a:p>
            <a:pPr>
              <a:defRPr/>
            </a:pPr>
            <a:r>
              <a:rPr lang="fr-FR"/>
              <a:t>Idée d’un module de découverte</a:t>
            </a:r>
            <a:endParaRPr/>
          </a:p>
          <a:p>
            <a:pPr>
              <a:defRPr/>
            </a:pPr>
            <a:endParaRPr lang="fr-FR"/>
          </a:p>
        </p:txBody>
      </p:sp>
      <p:sp>
        <p:nvSpPr>
          <p:cNvPr id="164596147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15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357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357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357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3570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3570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3570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732550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87614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i="1"/>
              <a:t>« […] </a:t>
            </a:r>
            <a:r>
              <a:rPr lang="fr-FR" b="1" i="1"/>
              <a:t>pendant toute ma scolarité à l'ENS je n'ai pas vraiment pu me projeter dans un métier de l'enseignement car aucun cours ne nous était proposé dans le champ de la pédagogie (ni retour d'expérience</a:t>
            </a:r>
            <a:r>
              <a:rPr lang="fr-FR" i="1"/>
              <a:t>). Aujourd'hui</a:t>
            </a:r>
            <a:r>
              <a:rPr lang="fr-FR" b="1" i="1"/>
              <a:t>, je regrette de n'avoir pas mieux considéré les métiers possibles</a:t>
            </a:r>
            <a:r>
              <a:rPr lang="fr-FR" i="1"/>
              <a:t> qui m'étaient ouverts en sortant de l'ENS.</a:t>
            </a:r>
            <a:br>
              <a:rPr lang="fr-FR" i="1"/>
            </a:br>
            <a:br>
              <a:rPr lang="fr-FR" i="1"/>
            </a:br>
            <a:r>
              <a:rPr lang="fr-FR" i="1"/>
              <a:t> N'étant pas du tout issue d'une famille de fonctionnaires, ces voies me paraissaient destinées à d'autres, et trop incertaines. </a:t>
            </a:r>
            <a:r>
              <a:rPr lang="fr-FR" b="1" i="1"/>
              <a:t>Je pense que l'ENS pourrait intégrer dans les formations des cours de pédagogie obligatoire qui valorisent et renouvellent les regards sur la profession d'enseignant</a:t>
            </a:r>
            <a:r>
              <a:rPr lang="fr-FR" i="1"/>
              <a:t>. » </a:t>
            </a:r>
            <a:endParaRPr lang="fr-FR"/>
          </a:p>
        </p:txBody>
      </p:sp>
      <p:sp>
        <p:nvSpPr>
          <p:cNvPr id="561480387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16</a:t>
            </a:fld>
            <a:endParaRPr lang="fr-FR"/>
          </a:p>
        </p:txBody>
      </p:sp>
      <p:sp>
        <p:nvSpPr>
          <p:cNvPr id="633502506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Retours qualitatifs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893129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Propositions du GIPENS</a:t>
            </a:r>
            <a:endParaRPr/>
          </a:p>
        </p:txBody>
      </p:sp>
      <p:sp>
        <p:nvSpPr>
          <p:cNvPr id="87408612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fr-FR"/>
              <a:t>Communiquer davantage sur </a:t>
            </a:r>
            <a:r>
              <a:rPr lang="fr-FR" b="1"/>
              <a:t>les dispositifs existants </a:t>
            </a:r>
            <a:r>
              <a:rPr lang="fr-FR"/>
              <a:t>à l’école : UE libres en lien avec la pédagogie, informations diffusées au travers des jeudi après-midi du GIPENS, stages pédagogiques, …</a:t>
            </a:r>
            <a:endParaRPr/>
          </a:p>
          <a:p>
            <a:pPr lvl="0">
              <a:defRPr/>
            </a:pPr>
            <a:r>
              <a:rPr lang="fr-FR"/>
              <a:t>Proposer tous les ans </a:t>
            </a:r>
            <a:r>
              <a:rPr lang="fr-FR" b="1"/>
              <a:t>une conférence </a:t>
            </a:r>
            <a:r>
              <a:rPr lang="fr-FR"/>
              <a:t>en lien avec la pédagogie ou l’enseignement (conférence du diplôme hors thème),</a:t>
            </a:r>
            <a:endParaRPr/>
          </a:p>
          <a:p>
            <a:pPr lvl="0">
              <a:defRPr/>
            </a:pPr>
            <a:r>
              <a:rPr lang="fr-FR"/>
              <a:t>Proposer </a:t>
            </a:r>
            <a:r>
              <a:rPr lang="fr-FR" b="1"/>
              <a:t>un module introductif </a:t>
            </a:r>
            <a:r>
              <a:rPr lang="fr-FR"/>
              <a:t>aux métiers de l’enseignement à tous les élèves,</a:t>
            </a:r>
            <a:endParaRPr/>
          </a:p>
          <a:p>
            <a:pPr lvl="0">
              <a:defRPr/>
            </a:pPr>
            <a:r>
              <a:rPr lang="fr-FR"/>
              <a:t>Faire </a:t>
            </a:r>
            <a:r>
              <a:rPr lang="fr-FR" b="1"/>
              <a:t>une table ronde </a:t>
            </a:r>
            <a:r>
              <a:rPr lang="fr-FR"/>
              <a:t>lors de la journée des carrières normaliennes sur les métiers de l’enseignement, </a:t>
            </a:r>
            <a:endParaRPr/>
          </a:p>
          <a:p>
            <a:pPr lvl="0">
              <a:defRPr/>
            </a:pPr>
            <a:r>
              <a:rPr lang="fr-FR"/>
              <a:t>Proposer des </a:t>
            </a:r>
            <a:r>
              <a:rPr lang="fr-FR" b="1"/>
              <a:t>stages pédagogiques </a:t>
            </a:r>
            <a:r>
              <a:rPr lang="fr-FR"/>
              <a:t>à différents niveaux de la formation, y compris en M2 FeSup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endParaRPr lang="fr-FR"/>
          </a:p>
        </p:txBody>
      </p:sp>
      <p:sp>
        <p:nvSpPr>
          <p:cNvPr id="500929552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17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0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0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0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0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0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164733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581761224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endParaRPr lang="fr-FR" sz="4000" b="1">
              <a:solidFill>
                <a:srgbClr val="008080"/>
              </a:solidFill>
            </a:endParaRPr>
          </a:p>
          <a:p>
            <a:pPr marL="0" indent="0" algn="ctr">
              <a:buNone/>
              <a:defRPr/>
            </a:pPr>
            <a:r>
              <a:rPr lang="fr-FR" sz="4000" b="1">
                <a:solidFill>
                  <a:srgbClr val="008080"/>
                </a:solidFill>
              </a:rPr>
              <a:t>ENQUETE </a:t>
            </a:r>
            <a:endParaRPr/>
          </a:p>
          <a:p>
            <a:pPr marL="0" indent="0" algn="ctr">
              <a:buNone/>
              <a:defRPr/>
            </a:pPr>
            <a:r>
              <a:rPr lang="fr-FR" sz="4000" b="1">
                <a:solidFill>
                  <a:srgbClr val="008080"/>
                </a:solidFill>
              </a:rPr>
              <a:t>RESPONSABLES DE FORMATION </a:t>
            </a:r>
            <a:endParaRPr/>
          </a:p>
          <a:p>
            <a:pPr>
              <a:defRPr/>
            </a:pPr>
            <a:endParaRPr lang="fr-FR"/>
          </a:p>
        </p:txBody>
      </p:sp>
      <p:sp>
        <p:nvSpPr>
          <p:cNvPr id="28175603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18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254365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Objectif: une cartographie de notre formation à l’enseignement</a:t>
            </a:r>
            <a:endParaRPr/>
          </a:p>
        </p:txBody>
      </p:sp>
      <p:sp>
        <p:nvSpPr>
          <p:cNvPr id="1115063518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Selon le niveau par exemple : forme-t-on à l’enseignement </a:t>
            </a:r>
            <a:r>
              <a:rPr lang="fr-FR">
                <a:solidFill>
                  <a:srgbClr val="008080"/>
                </a:solidFill>
              </a:rPr>
              <a:t>dès la L3 </a:t>
            </a:r>
            <a:r>
              <a:rPr lang="fr-FR"/>
              <a:t>dans certains DER ? </a:t>
            </a:r>
            <a:endParaRPr/>
          </a:p>
          <a:p>
            <a:pPr lvl="0">
              <a:defRPr/>
            </a:pPr>
            <a:r>
              <a:rPr lang="fr-FR"/>
              <a:t>Plus globalement </a:t>
            </a:r>
            <a:r>
              <a:rPr lang="fr-FR">
                <a:solidFill>
                  <a:srgbClr val="008080"/>
                </a:solidFill>
              </a:rPr>
              <a:t>comment</a:t>
            </a:r>
            <a:r>
              <a:rPr lang="fr-FR"/>
              <a:t> se décline-t-elle dans les différentes années de formation et dans les différents DER ?</a:t>
            </a:r>
            <a:endParaRPr/>
          </a:p>
          <a:p>
            <a:pPr lvl="0">
              <a:defRPr/>
            </a:pPr>
            <a:r>
              <a:rPr lang="fr-FR"/>
              <a:t>Est-il possible de </a:t>
            </a:r>
            <a:r>
              <a:rPr lang="fr-FR">
                <a:solidFill>
                  <a:srgbClr val="008080"/>
                </a:solidFill>
              </a:rPr>
              <a:t>quantifier</a:t>
            </a:r>
            <a:r>
              <a:rPr lang="fr-FR"/>
              <a:t> la place de la formation à l’enseignement dans les maquettes ?</a:t>
            </a:r>
            <a:endParaRPr/>
          </a:p>
          <a:p>
            <a:pPr lvl="0">
              <a:defRPr/>
            </a:pPr>
            <a:r>
              <a:rPr lang="fr-FR"/>
              <a:t>Certaines </a:t>
            </a:r>
            <a:r>
              <a:rPr lang="fr-FR">
                <a:solidFill>
                  <a:srgbClr val="008080"/>
                </a:solidFill>
              </a:rPr>
              <a:t>agrégations</a:t>
            </a:r>
            <a:r>
              <a:rPr lang="fr-FR"/>
              <a:t>, et par extension certains </a:t>
            </a:r>
            <a:r>
              <a:rPr lang="fr-FR">
                <a:solidFill>
                  <a:srgbClr val="008080"/>
                </a:solidFill>
              </a:rPr>
              <a:t>M2 FeSup</a:t>
            </a:r>
            <a:r>
              <a:rPr lang="fr-FR"/>
              <a:t> mettent-ils plus l’accent sur les compétences liées à l’enseignement que d’autres, où le concours serait plus disciplinaire ?</a:t>
            </a:r>
            <a:endParaRPr/>
          </a:p>
          <a:p>
            <a:pPr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</p:txBody>
      </p:sp>
      <p:sp>
        <p:nvSpPr>
          <p:cNvPr id="64461617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19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063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063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063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063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5488498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Contexte des enquêtes</a:t>
            </a:r>
            <a:endParaRPr/>
          </a:p>
        </p:txBody>
      </p:sp>
      <p:sp>
        <p:nvSpPr>
          <p:cNvPr id="130473190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48032" y="1825625"/>
            <a:ext cx="10515600" cy="4351338"/>
          </a:xfrm>
        </p:spPr>
        <p:txBody>
          <a:bodyPr/>
          <a:lstStyle/>
          <a:p>
            <a:pPr>
              <a:defRPr/>
            </a:pPr>
            <a:r>
              <a:rPr lang="fr-FR"/>
              <a:t>Retours conseil de perfectionnement d’il y a 2 ans : souhait de davantage de formation à l’enseignement</a:t>
            </a:r>
            <a:endParaRPr/>
          </a:p>
          <a:p>
            <a:pPr>
              <a:defRPr/>
            </a:pPr>
            <a:r>
              <a:rPr lang="fr-FR"/>
              <a:t>2 enquêtes réalisées par le GIPENS :</a:t>
            </a:r>
            <a:endParaRPr/>
          </a:p>
          <a:p>
            <a:pPr>
              <a:buFontTx/>
              <a:buChar char="-"/>
              <a:defRPr/>
            </a:pPr>
            <a:r>
              <a:rPr lang="fr-FR"/>
              <a:t>Une à destination des étudiants -&gt; ressenti des étudiant·es</a:t>
            </a:r>
            <a:endParaRPr/>
          </a:p>
          <a:p>
            <a:pPr>
              <a:buFontTx/>
              <a:buChar char="-"/>
              <a:defRPr/>
            </a:pPr>
            <a:r>
              <a:rPr lang="fr-FR"/>
              <a:t>Une pour les responsables de formation -&gt; cartographie de l’existant</a:t>
            </a:r>
            <a:endParaRPr/>
          </a:p>
          <a:p>
            <a:pPr>
              <a:buFontTx/>
              <a:buChar char="-"/>
              <a:defRPr/>
            </a:pPr>
            <a:endParaRPr lang="fr-FR"/>
          </a:p>
          <a:p>
            <a:pPr marL="0" indent="0">
              <a:buNone/>
              <a:defRPr/>
            </a:pPr>
            <a:r>
              <a:rPr lang="fr-FR"/>
              <a:t>Les enquêtes ont été diffusées au printemps 2025. </a:t>
            </a:r>
            <a:endParaRPr/>
          </a:p>
        </p:txBody>
      </p:sp>
      <p:sp>
        <p:nvSpPr>
          <p:cNvPr id="2111462935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31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31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31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31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31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2887359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Données</a:t>
            </a:r>
            <a:endParaRPr/>
          </a:p>
        </p:txBody>
      </p:sp>
      <p:sp>
        <p:nvSpPr>
          <p:cNvPr id="473657936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fr-FR"/>
              <a:t>28 répondant·es</a:t>
            </a:r>
            <a:endParaRPr/>
          </a:p>
          <a:p>
            <a:pPr>
              <a:defRPr/>
            </a:pPr>
            <a:r>
              <a:rPr lang="fr-FR"/>
              <a:t>11 DER différents, soit l’ensemble des DER de l’École.</a:t>
            </a:r>
            <a:endParaRPr/>
          </a:p>
          <a:p>
            <a:pPr>
              <a:defRPr/>
            </a:pPr>
            <a:r>
              <a:rPr lang="fr-FR"/>
              <a:t>10 M2 FeSup représentés (sur les 12 dans l’Ecole)</a:t>
            </a:r>
            <a:endParaRPr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r>
              <a:rPr lang="fr-FR">
                <a:solidFill>
                  <a:srgbClr val="008080"/>
                </a:solidFill>
              </a:rPr>
              <a:t>Limites de l’enquête : </a:t>
            </a:r>
            <a:endParaRPr/>
          </a:p>
          <a:p>
            <a:pPr>
              <a:buFontTx/>
              <a:buChar char="-"/>
              <a:defRPr/>
            </a:pPr>
            <a:r>
              <a:rPr lang="fr-FR"/>
              <a:t>peu de réponses</a:t>
            </a:r>
            <a:endParaRPr/>
          </a:p>
          <a:p>
            <a:pPr>
              <a:buFontTx/>
              <a:buChar char="-"/>
              <a:defRPr/>
            </a:pPr>
            <a:r>
              <a:rPr lang="fr-FR"/>
              <a:t>peu de possibilités de cartographier réellement l’existant car différentes interprétations de ce qu’est une formation à la pédagogie</a:t>
            </a:r>
            <a:endParaRPr/>
          </a:p>
          <a:p>
            <a:pPr>
              <a:buFontTx/>
              <a:buChar char="-"/>
              <a:defRPr/>
            </a:pPr>
            <a:r>
              <a:rPr lang="fr-FR"/>
              <a:t>volume horaire – question laissée de côté</a:t>
            </a:r>
            <a:endParaRPr/>
          </a:p>
        </p:txBody>
      </p:sp>
      <p:sp>
        <p:nvSpPr>
          <p:cNvPr id="212671869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20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6579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842529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Où : concentration sur le M2 FeSup</a:t>
            </a:r>
            <a:endParaRPr/>
          </a:p>
        </p:txBody>
      </p:sp>
      <p:sp>
        <p:nvSpPr>
          <p:cNvPr id="174999067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  <a:p>
            <a:pPr>
              <a:defRPr/>
            </a:pPr>
            <a:r>
              <a:rPr lang="fr-FR"/>
              <a:t>Tous les M2 FeSup ayant pris part à l’enquête intègrent une forme de formation à la pédagogie/enseignement</a:t>
            </a:r>
            <a:endParaRPr/>
          </a:p>
          <a:p>
            <a:pPr>
              <a:defRPr/>
            </a:pPr>
            <a:r>
              <a:rPr lang="fr-FR"/>
              <a:t>Aucun M1 représenté dans l’enquête n’intègre de formation à l’enseignement</a:t>
            </a:r>
            <a:endParaRPr/>
          </a:p>
          <a:p>
            <a:pPr>
              <a:defRPr/>
            </a:pPr>
            <a:r>
              <a:rPr lang="fr-FR"/>
              <a:t>1 seul DER où la formation à l’enseignement est présente sur 3 années (L3, M2 FeSup, M2R – DER Anglais)</a:t>
            </a:r>
            <a:endParaRPr/>
          </a:p>
        </p:txBody>
      </p:sp>
      <p:sp>
        <p:nvSpPr>
          <p:cNvPr id="1371465720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21</a:t>
            </a:fld>
            <a:endParaRPr lang="fr-FR"/>
          </a:p>
        </p:txBody>
      </p:sp>
      <p:sp>
        <p:nvSpPr>
          <p:cNvPr id="901586990" name="ZoneTexte 6"/>
          <p:cNvSpPr txBox="1"/>
          <p:nvPr/>
        </p:nvSpPr>
        <p:spPr bwMode="auto">
          <a:xfrm>
            <a:off x="8259336" y="1771778"/>
            <a:ext cx="3445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200"/>
              <a:t>Répartition par niveau: des contenus en lien avec la formation à la pédagogie sont-ils proposés?</a:t>
            </a:r>
            <a:endParaRPr/>
          </a:p>
        </p:txBody>
      </p:sp>
      <p:graphicFrame>
        <p:nvGraphicFramePr>
          <p:cNvPr id="750286215" name="Tableau 7"/>
          <p:cNvGraphicFramePr>
            <a:graphicFrameLocks xmlns:a="http://schemas.openxmlformats.org/drawingml/2006/main" noGrp="1"/>
          </p:cNvGraphicFramePr>
          <p:nvPr/>
        </p:nvGraphicFramePr>
        <p:xfrm>
          <a:off x="3252995" y="1371600"/>
          <a:ext cx="4218322" cy="1839950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{B301B821-A1FF-4177-AEE7-76D212191A09}</a:tableStyleId>
              </a:tblPr>
              <a:tblGrid>
                <a:gridCol w="1112443"/>
                <a:gridCol w="1035293"/>
                <a:gridCol w="1035293"/>
                <a:gridCol w="1035293"/>
              </a:tblGrid>
              <a:tr h="525700">
                <a:tc>
                  <a:txBody>
                    <a:bodyPr/>
                    <a:p>
                      <a:pPr>
                        <a:buNone/>
                        <a:defRPr/>
                      </a:pPr>
                      <a:endParaRPr lang="fr-FR" sz="11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800"/>
                        <a:t>oui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800"/>
                        <a:t>non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800"/>
                        <a:t>nsp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85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600"/>
                        <a:t>L3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3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3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buNone/>
                        <a:defRPr/>
                      </a:pPr>
                      <a:endParaRPr lang="fr-FR" sz="16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85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600"/>
                        <a:t>M1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buNone/>
                        <a:defRPr/>
                      </a:pPr>
                      <a:endParaRPr lang="fr-FR" sz="16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5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1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85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600"/>
                        <a:t>M2 R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1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5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buNone/>
                        <a:defRPr/>
                      </a:pPr>
                      <a:endParaRPr lang="fr-FR" sz="16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85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600"/>
                        <a:t>M2Fesup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>
                          <a:latin typeface="+mn-lt"/>
                        </a:rPr>
                        <a:t>10</a:t>
                      </a:r>
                      <a:endParaRPr lang="fr-F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marL="0" indent="0">
                        <a:buNone/>
                        <a:defRPr/>
                      </a:pPr>
                      <a:endParaRPr lang="fr-FR" sz="16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buNone/>
                        <a:defRPr/>
                      </a:pPr>
                      <a:endParaRPr lang="fr-FR" sz="16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85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600" b="1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fr-FR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 b="1">
                          <a:solidFill>
                            <a:schemeClr val="bg1"/>
                          </a:solidFill>
                          <a:latin typeface="+mn-lt"/>
                        </a:rPr>
                        <a:t>14</a:t>
                      </a:r>
                      <a:endParaRPr lang="fr-FR" sz="1600" b="1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 b="1">
                          <a:solidFill>
                            <a:schemeClr val="bg1"/>
                          </a:solidFill>
                          <a:latin typeface="+mn-lt"/>
                        </a:rPr>
                        <a:t>13</a:t>
                      </a:r>
                      <a:endParaRPr lang="fr-FR" sz="1600" b="1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600" b="1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endParaRPr lang="fr-FR" sz="1600" b="1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8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90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9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90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58699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304770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Comment (1) : tendances générales </a:t>
            </a:r>
            <a:endParaRPr/>
          </a:p>
        </p:txBody>
      </p:sp>
      <p:sp>
        <p:nvSpPr>
          <p:cNvPr id="6251486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fr-FR"/>
              <a:t>•	</a:t>
            </a:r>
            <a:r>
              <a:rPr lang="fr-FR" b="1">
                <a:solidFill>
                  <a:srgbClr val="008080"/>
                </a:solidFill>
              </a:rPr>
              <a:t>Élaboration de cours </a:t>
            </a:r>
            <a:r>
              <a:rPr lang="fr-FR"/>
              <a:t>: proposer une séance ou une séquence, dans le secondaire et le supérieur</a:t>
            </a:r>
            <a:endParaRPr/>
          </a:p>
          <a:p>
            <a:pPr marL="0" indent="0">
              <a:buNone/>
              <a:defRPr/>
            </a:pPr>
            <a:r>
              <a:rPr lang="fr-FR" sz="2600" i="1"/>
              <a:t>-&gt; soit dans un contexte fictif, soit dans un contexte réel (interventions pédagogiques auprès d’étudiants de BUT, BTS par exemple, en génie civil), avec des notions de progression et parfois d’évaluation</a:t>
            </a:r>
            <a:endParaRPr/>
          </a:p>
          <a:p>
            <a:pPr marL="0" indent="0">
              <a:buNone/>
              <a:defRPr/>
            </a:pPr>
            <a:r>
              <a:rPr lang="fr-FR"/>
              <a:t>•	</a:t>
            </a:r>
            <a:r>
              <a:rPr lang="fr-FR" b="1">
                <a:solidFill>
                  <a:srgbClr val="008080"/>
                </a:solidFill>
              </a:rPr>
              <a:t>Exploitation pédagogique d’un document </a:t>
            </a:r>
            <a:r>
              <a:rPr lang="fr-FR"/>
              <a:t>(texte, document iconographie par exemple en anglais) ou d’un système (SI)</a:t>
            </a:r>
            <a:endParaRPr/>
          </a:p>
          <a:p>
            <a:pPr marL="0" indent="0">
              <a:buNone/>
              <a:defRPr/>
            </a:pPr>
            <a:r>
              <a:rPr lang="fr-FR"/>
              <a:t>•	</a:t>
            </a:r>
            <a:r>
              <a:rPr lang="fr-FR" b="1">
                <a:solidFill>
                  <a:srgbClr val="008080"/>
                </a:solidFill>
              </a:rPr>
              <a:t>Mises en situation sur le terrain </a:t>
            </a:r>
            <a:r>
              <a:rPr lang="fr-FR"/>
              <a:t>: stages pédagogiques obligatoires avec analyses de pratiques et parfois interventions auprès des élèves</a:t>
            </a:r>
            <a:endParaRPr/>
          </a:p>
          <a:p>
            <a:pPr marL="0" indent="0">
              <a:buNone/>
              <a:defRPr/>
            </a:pPr>
            <a:r>
              <a:rPr lang="fr-FR"/>
              <a:t>• 	</a:t>
            </a:r>
            <a:r>
              <a:rPr lang="fr-FR" b="1">
                <a:solidFill>
                  <a:srgbClr val="008080"/>
                </a:solidFill>
              </a:rPr>
              <a:t>Qualités oratoire et didactiques </a:t>
            </a:r>
            <a:r>
              <a:rPr lang="fr-FR"/>
              <a:t>dans la transmission de connaissances (exposés, soutenances)</a:t>
            </a:r>
            <a:endParaRPr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</p:txBody>
      </p:sp>
      <p:sp>
        <p:nvSpPr>
          <p:cNvPr id="207169959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22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167966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Comment (2) : initiatives ponctuelles</a:t>
            </a:r>
            <a:endParaRPr/>
          </a:p>
        </p:txBody>
      </p:sp>
      <p:sp>
        <p:nvSpPr>
          <p:cNvPr id="266171154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fr-FR"/>
              <a:t>•	Des interventions sur le métier d’enseignant (système éducatif, défis, valeurs)</a:t>
            </a:r>
            <a:endParaRPr/>
          </a:p>
          <a:p>
            <a:pPr marL="0" indent="0">
              <a:buNone/>
              <a:defRPr/>
            </a:pPr>
            <a:r>
              <a:rPr lang="fr-FR"/>
              <a:t>•	Rencontre avec des enseignants</a:t>
            </a:r>
            <a:endParaRPr/>
          </a:p>
          <a:p>
            <a:pPr marL="0" indent="0">
              <a:buNone/>
              <a:defRPr/>
            </a:pPr>
            <a:r>
              <a:rPr lang="fr-FR"/>
              <a:t>•	Ateliers de métacognition</a:t>
            </a:r>
            <a:endParaRPr/>
          </a:p>
          <a:p>
            <a:pPr marL="892175" indent="-892175">
              <a:defRPr/>
            </a:pPr>
            <a:r>
              <a:rPr lang="fr-FR"/>
              <a:t>Observations de classe</a:t>
            </a:r>
            <a:endParaRPr/>
          </a:p>
          <a:p>
            <a:pPr marL="0" indent="0">
              <a:buNone/>
              <a:defRPr/>
            </a:pPr>
            <a:r>
              <a:rPr lang="fr-FR"/>
              <a:t>•	Remise en situation d’apprentissage débutant ou faux-débutant et demande d’analyse réflexive par rapport à sa future pratique d’enseignant·e (en Langues)</a:t>
            </a:r>
            <a:endParaRPr/>
          </a:p>
          <a:p>
            <a:pPr>
              <a:defRPr/>
            </a:pPr>
            <a:endParaRPr lang="fr-FR"/>
          </a:p>
        </p:txBody>
      </p:sp>
      <p:sp>
        <p:nvSpPr>
          <p:cNvPr id="555762099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23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171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171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171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171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171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128006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Comment (3) : les intervenant·es</a:t>
            </a:r>
            <a:endParaRPr/>
          </a:p>
        </p:txBody>
      </p:sp>
      <p:sp>
        <p:nvSpPr>
          <p:cNvPr id="157457537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24</a:t>
            </a:fld>
            <a:endParaRPr lang="fr-FR"/>
          </a:p>
        </p:txBody>
      </p:sp>
      <p:sp>
        <p:nvSpPr>
          <p:cNvPr id="1531403874" name="Espace réservé du contenu 7"/>
          <p:cNvSpPr>
            <a:spLocks noGrp="1"/>
          </p:cNvSpPr>
          <p:nvPr>
            <p:ph idx="1"/>
          </p:nvPr>
        </p:nvSpPr>
        <p:spPr bwMode="auto">
          <a:xfrm>
            <a:off x="838200" y="1543050"/>
            <a:ext cx="5229224" cy="46339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/>
              <a:t>En majorité enseignant·es du DER concerné </a:t>
            </a:r>
            <a:endParaRPr/>
          </a:p>
          <a:p>
            <a:pPr>
              <a:defRPr/>
            </a:pPr>
            <a:r>
              <a:rPr lang="fr-FR"/>
              <a:t>Dans 3 formations (2 DER), des spécialistes de la didactique de la discipline</a:t>
            </a:r>
            <a:endParaRPr/>
          </a:p>
          <a:p>
            <a:pPr>
              <a:defRPr/>
            </a:pPr>
            <a:r>
              <a:rPr lang="fr-FR"/>
              <a:t>Spécialistes externes (2 DER)</a:t>
            </a:r>
            <a:endParaRPr/>
          </a:p>
          <a:p>
            <a:pPr>
              <a:defRPr/>
            </a:pPr>
            <a:r>
              <a:rPr lang="fr-FR"/>
              <a:t>Mais aussi interventions par enseignants du secondaire/ post-bac lycée</a:t>
            </a:r>
            <a:endParaRPr/>
          </a:p>
          <a:p>
            <a:pPr marL="0" indent="0">
              <a:buNone/>
              <a:defRPr/>
            </a:pPr>
            <a:endParaRPr lang="fr-FR"/>
          </a:p>
        </p:txBody>
      </p:sp>
      <p:graphicFrame>
        <p:nvGraphicFramePr>
          <p:cNvPr id="315867905" name="Graphique 8"/>
          <p:cNvGraphicFramePr>
            <a:graphicFrameLocks xmlns:a="http://schemas.openxmlformats.org/drawingml/2006/main"/>
          </p:cNvGraphicFramePr>
          <p:nvPr/>
        </p:nvGraphicFramePr>
        <p:xfrm>
          <a:off x="6559124" y="1543050"/>
          <a:ext cx="5229225" cy="37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403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403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403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403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278926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Perspectives : davantage de formation?</a:t>
            </a:r>
            <a:endParaRPr/>
          </a:p>
        </p:txBody>
      </p:sp>
      <p:sp>
        <p:nvSpPr>
          <p:cNvPr id="236486430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25</a:t>
            </a:fld>
            <a:endParaRPr lang="fr-FR"/>
          </a:p>
        </p:txBody>
      </p:sp>
      <p:sp>
        <p:nvSpPr>
          <p:cNvPr id="786345929" name="Espace réservé du contenu 6"/>
          <p:cNvSpPr>
            <a:spLocks noGrp="1"/>
          </p:cNvSpPr>
          <p:nvPr>
            <p:ph idx="1"/>
          </p:nvPr>
        </p:nvSpPr>
        <p:spPr bwMode="auto">
          <a:xfrm>
            <a:off x="838198" y="1533832"/>
            <a:ext cx="5390535" cy="464313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/>
              <a:t>12 sur 28 répondant·es ne souhaitent pas inclure davantage de pédagogie </a:t>
            </a:r>
            <a:endParaRPr/>
          </a:p>
          <a:p>
            <a:pPr marL="0" indent="0">
              <a:buNone/>
              <a:defRPr/>
            </a:pPr>
            <a:endParaRPr lang="fr-FR"/>
          </a:p>
          <a:p>
            <a:pPr lvl="1">
              <a:defRPr/>
            </a:pPr>
            <a:r>
              <a:rPr lang="fr-FR"/>
              <a:t> contraintes de temps, de capacité d’encadrement</a:t>
            </a:r>
            <a:endParaRPr/>
          </a:p>
          <a:p>
            <a:pPr lvl="1">
              <a:defRPr/>
            </a:pPr>
            <a:r>
              <a:rPr lang="fr-FR"/>
              <a:t>budget constant </a:t>
            </a:r>
            <a:endParaRPr/>
          </a:p>
          <a:p>
            <a:pPr lvl="1">
              <a:defRPr/>
            </a:pPr>
            <a:r>
              <a:rPr lang="fr-FR"/>
              <a:t>objectifs de la formation</a:t>
            </a:r>
            <a:endParaRPr/>
          </a:p>
          <a:p>
            <a:pPr lvl="1">
              <a:defRPr/>
            </a:pPr>
            <a:r>
              <a:rPr lang="fr-FR"/>
              <a:t> ou également parce que les contenus dédiés semblent déjà suffisants </a:t>
            </a:r>
            <a:endParaRPr/>
          </a:p>
        </p:txBody>
      </p:sp>
      <p:graphicFrame>
        <p:nvGraphicFramePr>
          <p:cNvPr id="1691908824" name="Graphique 7"/>
          <p:cNvGraphicFramePr>
            <a:graphicFrameLocks xmlns:a="http://schemas.openxmlformats.org/drawingml/2006/main"/>
          </p:cNvGraphicFramePr>
          <p:nvPr/>
        </p:nvGraphicFramePr>
        <p:xfrm>
          <a:off x="6228735" y="1369218"/>
          <a:ext cx="6115665" cy="4119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345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3459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3459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3459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3459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634592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772653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M2FeSup</a:t>
            </a:r>
            <a:endParaRPr/>
          </a:p>
        </p:txBody>
      </p:sp>
      <p:sp>
        <p:nvSpPr>
          <p:cNvPr id="205950689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15537" y="150223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sz="2400" i="1"/>
              <a:t>NB: 10 agrégations externes représentées via le M2 FeSup</a:t>
            </a:r>
            <a:endParaRPr/>
          </a:p>
          <a:p>
            <a:pPr>
              <a:defRPr/>
            </a:pPr>
            <a:r>
              <a:rPr lang="fr-FR" sz="2400"/>
              <a:t>2 agrégations externes se détachent comme </a:t>
            </a:r>
            <a:r>
              <a:rPr lang="fr-FR" sz="2400">
                <a:solidFill>
                  <a:srgbClr val="008080"/>
                </a:solidFill>
              </a:rPr>
              <a:t>purement disciplinaires </a:t>
            </a:r>
            <a:r>
              <a:rPr lang="fr-FR" sz="2400"/>
              <a:t>(Maths, bio)</a:t>
            </a:r>
            <a:endParaRPr/>
          </a:p>
          <a:p>
            <a:pPr>
              <a:defRPr/>
            </a:pPr>
            <a:r>
              <a:rPr lang="fr-FR" sz="2400"/>
              <a:t>D’autres le sont presque (Anglais, 5 minutes d’épreuve seulement à l’oral)</a:t>
            </a:r>
            <a:endParaRPr/>
          </a:p>
          <a:p>
            <a:pPr>
              <a:defRPr/>
            </a:pPr>
            <a:r>
              <a:rPr lang="fr-FR" sz="2400"/>
              <a:t>Aucune épreuve à l’écrit ne requiert de compétences en pédagogie / </a:t>
            </a:r>
            <a:r>
              <a:rPr lang="fr-FR" sz="2400">
                <a:solidFill>
                  <a:srgbClr val="008080"/>
                </a:solidFill>
              </a:rPr>
              <a:t>uniquement des épreuves à l’oral</a:t>
            </a:r>
            <a:endParaRPr/>
          </a:p>
        </p:txBody>
      </p:sp>
      <p:sp>
        <p:nvSpPr>
          <p:cNvPr id="198085459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26</a:t>
            </a:fld>
            <a:endParaRPr lang="fr-FR"/>
          </a:p>
        </p:txBody>
      </p:sp>
      <p:graphicFrame>
        <p:nvGraphicFramePr>
          <p:cNvPr id="109069484" name="Tableau 10"/>
          <p:cNvGraphicFramePr>
            <a:graphicFrameLocks xmlns:a="http://schemas.openxmlformats.org/drawingml/2006/main" noGrp="1"/>
          </p:cNvGraphicFramePr>
          <p:nvPr/>
        </p:nvGraphicFramePr>
        <p:xfrm>
          <a:off x="1909337" y="4048707"/>
          <a:ext cx="8128000" cy="2307643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{69012ECD-51FC-41F1-AA8D-1B2483CD663E}</a:tableStyleId>
              </a:tblPr>
              <a:tblGrid>
                <a:gridCol w="4064000"/>
                <a:gridCol w="4064000"/>
              </a:tblGrid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A l’oral…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fr-FR"/>
                    </a:p>
                  </a:txBody>
                  <a:tcPr/>
                </a:tc>
              </a:tr>
              <a:tr h="448363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400" b="1">
                          <a:solidFill>
                            <a:schemeClr val="dk1"/>
                          </a:solidFill>
                        </a:rPr>
                        <a:t>Une épreuve de didactique séparée</a:t>
                      </a:r>
                      <a:endParaRPr lang="fr-FR" sz="1400"/>
                    </a:p>
                  </a:txBody>
                  <a:tcPr/>
                </a:tc>
                <a:tc>
                  <a:txBody>
                    <a:bodyPr/>
                    <a:p>
                      <a:pPr marL="0" indent="446088">
                        <a:defRPr/>
                      </a:pPr>
                      <a:r>
                        <a:rPr lang="fr-FR" sz="1400" b="0"/>
                        <a:t>Aucune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400" b="1"/>
                        <a:t>Une épreuve où le contenu proposé par le candidat doit être adapté à un niveau du secondaire</a:t>
                      </a:r>
                      <a:endParaRPr lang="fr-FR" sz="14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400" b="0"/>
                        <a:t>7 (DER Design, SHS, Chimie, Informatique, Physique, GCE, SIEN)</a:t>
                      </a:r>
                      <a:endParaRPr lang="fr-FR" sz="14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400" b="1"/>
                        <a:t>Des questions posées par le jury orientées pédagogie (quelle que soit la nature de l'épreuve)</a:t>
                      </a:r>
                      <a:endParaRPr lang="fr-FR" sz="14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400" b="0"/>
                        <a:t>5 (DER SHS, Chimie, Physique, GCE, SIEN)</a:t>
                      </a:r>
                      <a:endParaRPr lang="fr-FR" sz="14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400" b="1"/>
                        <a:t>Une partie d’épreuve seulement est une épreuve explicite de didactique (avec ou sans questions du jury)</a:t>
                      </a:r>
                      <a:endParaRPr lang="fr-FR" sz="14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400" b="0"/>
                        <a:t>4 (DER Anglais, Physique, GCE, SIEN)</a:t>
                      </a:r>
                      <a:endParaRPr lang="fr-FR" sz="14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0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0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0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0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6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262442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Agrégation externe : connaissances requises</a:t>
            </a:r>
            <a:endParaRPr/>
          </a:p>
        </p:txBody>
      </p:sp>
      <p:graphicFrame>
        <p:nvGraphicFramePr>
          <p:cNvPr id="1915565583" name="Espace réservé du contenu 5"/>
          <p:cNvGraphicFramePr>
            <a:graphicFrameLocks xmlns:a="http://schemas.openxmlformats.org/drawingml/2006/main" noGrp="1"/>
          </p:cNvGraphicFramePr>
          <p:nvPr>
            <p:ph idx="1"/>
          </p:nvPr>
        </p:nvGraphicFramePr>
        <p:xfrm>
          <a:off x="1405053" y="1962615"/>
          <a:ext cx="8987884" cy="3219280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{69012ECD-51FC-41F1-AA8D-1B2483CD663E}</a:tableStyleId>
              </a:tblPr>
              <a:tblGrid>
                <a:gridCol w="4493942"/>
                <a:gridCol w="4493942"/>
              </a:tblGrid>
              <a:tr h="643856">
                <a:tc gridSpan="2">
                  <a:txBody>
                    <a:bodyPr/>
                    <a:p>
                      <a:pPr marL="0" indent="0" algn="ctr">
                        <a:buNone/>
                        <a:defRPr/>
                      </a:pPr>
                      <a:r>
                        <a:rPr lang="fr-FR" sz="1800">
                          <a:latin typeface="Calibri"/>
                          <a:ea typeface="Calibri"/>
                          <a:cs typeface="Times New Roman"/>
                        </a:rPr>
                        <a:t>Connaissances requises en lien avec la pédagogie dans le secondaire</a:t>
                      </a:r>
                      <a:endParaRPr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43856">
                <a:tc>
                  <a:txBody>
                    <a:bodyPr/>
                    <a:p>
                      <a:pPr marL="0" indent="0" algn="l">
                        <a:buNone/>
                        <a:defRPr/>
                      </a:pPr>
                      <a:r>
                        <a:rPr lang="fr-FR" sz="1800"/>
                        <a:t>Connaitre ou savoir utiliser les programmes du collège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800"/>
                        <a:t>2 (DER Anglais, Chimie)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3856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800"/>
                        <a:t>Connaitre ou savoir utiliser les programmes du lycée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800"/>
                        <a:t>8 (DER Design, Anglais, SHS, Chimie, Informatique, Physique, GCE, SIEN)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3856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800"/>
                        <a:t>Avoir une idée des pratiques pédagogiques courantes dans le secondaire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800"/>
                        <a:t>7 (DER Design, Anglais, SHS, Chimie, Physique, GCE, SIEN)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3856">
                <a:tc>
                  <a:txBody>
                    <a:bodyPr/>
                    <a:p>
                      <a:pPr marL="0" indent="0" algn="just">
                        <a:buNone/>
                        <a:defRPr/>
                      </a:pPr>
                      <a:r>
                        <a:rPr lang="fr-FR" sz="1800"/>
                        <a:t>Savoir construire une séquence de cours dans le secondaire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indent="450215" algn="just">
                        <a:buNone/>
                        <a:defRPr/>
                      </a:pPr>
                      <a:r>
                        <a:rPr lang="fr-FR" sz="1800"/>
                        <a:t>7 (DER Design, Anglais, SHS, Chimie, Physique, GCE, SIEN)</a:t>
                      </a:r>
                      <a:endParaRPr lang="fr-F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9526507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27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6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670472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M2 Fesup : au-delà de l’agrégation</a:t>
            </a:r>
            <a:endParaRPr/>
          </a:p>
        </p:txBody>
      </p:sp>
      <p:sp>
        <p:nvSpPr>
          <p:cNvPr id="1830130099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/>
              <a:t>Sur les 10 M2 FeSup ayant répondu à l’enquête :</a:t>
            </a:r>
            <a:endParaRPr/>
          </a:p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6 M2 Fesup</a:t>
            </a:r>
            <a:r>
              <a:rPr lang="fr-FR">
                <a:solidFill>
                  <a:srgbClr val="008080"/>
                </a:solidFill>
              </a:rPr>
              <a:t> </a:t>
            </a:r>
            <a:r>
              <a:rPr lang="fr-FR"/>
              <a:t>contiennent des enseignements en lien avec la pédagogie qui n’ont pas de rapport direct avec les épreuves à l’agrégation </a:t>
            </a:r>
            <a:endParaRPr/>
          </a:p>
          <a:p>
            <a:pPr lvl="1">
              <a:defRPr/>
            </a:pPr>
            <a:r>
              <a:rPr lang="fr-FR"/>
              <a:t>stages en établissement par exemple en Design ou en Biologie, </a:t>
            </a:r>
            <a:endParaRPr/>
          </a:p>
          <a:p>
            <a:pPr lvl="1">
              <a:defRPr/>
            </a:pPr>
            <a:r>
              <a:rPr lang="fr-FR"/>
              <a:t>didactique des cours d’anglais pour non-spécialistes dans le supérieur dans le DER Anglais.</a:t>
            </a:r>
            <a:endParaRPr/>
          </a:p>
          <a:p>
            <a:pPr lvl="1">
              <a:defRPr/>
            </a:pPr>
            <a:endParaRPr lang="fr-FR"/>
          </a:p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4 M2 Fesup </a:t>
            </a:r>
            <a:r>
              <a:rPr lang="fr-FR"/>
              <a:t>peuvent</a:t>
            </a:r>
            <a:r>
              <a:rPr lang="fr-FR" b="1">
                <a:solidFill>
                  <a:srgbClr val="008080"/>
                </a:solidFill>
              </a:rPr>
              <a:t> </a:t>
            </a:r>
            <a:r>
              <a:rPr lang="fr-FR"/>
              <a:t>accueillir des étudiants qui ne passent pas l’agrégation (Biologie, Chimie, GCE, SIEN).</a:t>
            </a:r>
            <a:endParaRPr/>
          </a:p>
          <a:p>
            <a:pPr lvl="1">
              <a:defRPr/>
            </a:pPr>
            <a:endParaRPr lang="fr-FR"/>
          </a:p>
          <a:p>
            <a:pPr>
              <a:defRPr/>
            </a:pPr>
            <a:endParaRPr lang="fr-FR"/>
          </a:p>
        </p:txBody>
      </p:sp>
      <p:sp>
        <p:nvSpPr>
          <p:cNvPr id="484536567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28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013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013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013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013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013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3048168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Points saillants + retours QLT </a:t>
            </a:r>
            <a:endParaRPr/>
          </a:p>
        </p:txBody>
      </p:sp>
      <p:sp>
        <p:nvSpPr>
          <p:cNvPr id="270713951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  <a:defRPr/>
            </a:pPr>
            <a:r>
              <a:rPr lang="fr-FR" b="1">
                <a:solidFill>
                  <a:srgbClr val="008080"/>
                </a:solidFill>
              </a:rPr>
              <a:t>Concentration en M2FeSup? </a:t>
            </a:r>
            <a:endParaRPr/>
          </a:p>
          <a:p>
            <a:pPr marL="0" indent="0" algn="ctr">
              <a:buNone/>
              <a:defRPr/>
            </a:pPr>
            <a:r>
              <a:rPr lang="fr-FR" b="1">
                <a:solidFill>
                  <a:srgbClr val="008080"/>
                </a:solidFill>
              </a:rPr>
              <a:t>Oui mais…. Attention à l’effet « trompe-l’œil »</a:t>
            </a:r>
            <a:endParaRPr/>
          </a:p>
          <a:p>
            <a:pPr marL="0" indent="0">
              <a:buNone/>
              <a:defRPr/>
            </a:pPr>
            <a:r>
              <a:rPr lang="fr-FR"/>
              <a:t>Reste avant tout une préparation à l’agrégation externe</a:t>
            </a:r>
            <a:endParaRPr/>
          </a:p>
          <a:p>
            <a:pPr marL="0" indent="0" algn="ctr">
              <a:buNone/>
              <a:defRPr/>
            </a:pPr>
            <a:r>
              <a:rPr lang="fr-FR" sz="2600" i="1"/>
              <a:t>« Le temps et la motivation des agrégatifs pour ces questions car la grande majorité ne prendra pas ou pas tout de suite un poste. Donc </a:t>
            </a:r>
            <a:r>
              <a:rPr lang="fr-FR" sz="2600" b="1" i="1"/>
              <a:t>leur priorité immédiate est la seule réussite au concours</a:t>
            </a:r>
            <a:r>
              <a:rPr lang="fr-FR" sz="2600" i="1"/>
              <a:t> », </a:t>
            </a:r>
            <a:endParaRPr/>
          </a:p>
          <a:p>
            <a:pPr marL="0" indent="0" algn="ctr">
              <a:buNone/>
              <a:defRPr/>
            </a:pPr>
            <a:endParaRPr lang="fr-FR" sz="2600"/>
          </a:p>
          <a:p>
            <a:pPr marL="0" indent="0" algn="ctr">
              <a:buNone/>
              <a:defRPr/>
            </a:pPr>
            <a:r>
              <a:rPr lang="fr-FR" sz="2600" i="1"/>
              <a:t> « le programme et les exigences du concours </a:t>
            </a:r>
            <a:r>
              <a:rPr lang="fr-FR" sz="2600" b="1" i="1"/>
              <a:t>donnent suffisamment de travail aux agrégatifs</a:t>
            </a:r>
            <a:r>
              <a:rPr lang="fr-FR" sz="2600" i="1"/>
              <a:t> ». </a:t>
            </a:r>
            <a:endParaRPr lang="fr-FR" sz="2600"/>
          </a:p>
          <a:p>
            <a:pPr marL="0" indent="0">
              <a:buNone/>
              <a:defRPr/>
            </a:pPr>
            <a:r>
              <a:rPr lang="fr-FR"/>
              <a:t>2 agreg purement disciplinaires, d’autres qui le sont quasiment</a:t>
            </a:r>
            <a:endParaRPr/>
          </a:p>
          <a:p>
            <a:pPr marL="0" indent="0">
              <a:buNone/>
              <a:defRPr/>
            </a:pPr>
            <a:endParaRPr lang="fr-FR"/>
          </a:p>
          <a:p>
            <a:pPr marL="0" indent="0" algn="ctr">
              <a:buNone/>
              <a:defRPr/>
            </a:pPr>
            <a:r>
              <a:rPr lang="fr-FR">
                <a:solidFill>
                  <a:srgbClr val="008080"/>
                </a:solidFill>
              </a:rPr>
              <a:t>-&gt; Piste de travail – quantifier exactement la part de pédagogie ds les épreuves</a:t>
            </a:r>
            <a:endParaRPr/>
          </a:p>
          <a:p>
            <a:pPr marL="0" indent="0">
              <a:buNone/>
              <a:defRPr/>
            </a:pPr>
            <a:endParaRPr lang="fr-FR"/>
          </a:p>
        </p:txBody>
      </p:sp>
      <p:sp>
        <p:nvSpPr>
          <p:cNvPr id="1653553177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29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139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39773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67582147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fr-FR" sz="4800"/>
          </a:p>
          <a:p>
            <a:pPr marL="0" indent="0" algn="ctr">
              <a:buNone/>
              <a:defRPr/>
            </a:pPr>
            <a:r>
              <a:rPr lang="fr-FR" sz="4800" b="1">
                <a:solidFill>
                  <a:srgbClr val="008080"/>
                </a:solidFill>
              </a:rPr>
              <a:t>ENQUETE « ETUDIANTE »</a:t>
            </a:r>
            <a:endParaRPr/>
          </a:p>
        </p:txBody>
      </p:sp>
      <p:sp>
        <p:nvSpPr>
          <p:cNvPr id="207469751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3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527914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Points saillants + retours QLT (2)</a:t>
            </a:r>
            <a:endParaRPr lang="fr-FR"/>
          </a:p>
        </p:txBody>
      </p:sp>
      <p:sp>
        <p:nvSpPr>
          <p:cNvPr id="137421262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151339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fr-FR" b="1">
                <a:solidFill>
                  <a:srgbClr val="008080"/>
                </a:solidFill>
              </a:rPr>
              <a:t>2) Les freins à intégrer davantage de formation à l’enseignement</a:t>
            </a:r>
            <a:endParaRPr/>
          </a:p>
          <a:p>
            <a:pPr>
              <a:defRPr/>
            </a:pPr>
            <a:r>
              <a:rPr lang="fr-FR"/>
              <a:t>Heures disponibles à budget constant -&gt; pas de concurrence avec la formation disciplinaire </a:t>
            </a:r>
            <a:endParaRPr/>
          </a:p>
          <a:p>
            <a:pPr>
              <a:defRPr/>
            </a:pPr>
            <a:r>
              <a:rPr lang="fr-FR"/>
              <a:t>Les autres années de formation que le M2 FeSup sont avant tout perçues comme disciplinaires : </a:t>
            </a:r>
            <a:endParaRPr/>
          </a:p>
          <a:p>
            <a:pPr marL="0" lvl="0" indent="0" algn="ctr">
              <a:buNone/>
              <a:defRPr/>
            </a:pPr>
            <a:r>
              <a:rPr lang="fr-FR" sz="2200"/>
              <a:t>« [</a:t>
            </a:r>
            <a:r>
              <a:rPr lang="fr-FR" sz="2200" i="1"/>
              <a:t>Le M1] complète les enseignements disciplinaires du 1</a:t>
            </a:r>
            <a:r>
              <a:rPr lang="fr-FR" sz="2200" i="1" baseline="30000"/>
              <a:t>er</a:t>
            </a:r>
            <a:r>
              <a:rPr lang="fr-FR" sz="2200" i="1"/>
              <a:t> cycle universitaire, connaissances dont l’acquisition est nécessaire avant d’envisager les pratiques pédagogiques</a:t>
            </a:r>
            <a:r>
              <a:rPr lang="fr-FR" sz="2200"/>
              <a:t> »,</a:t>
            </a:r>
            <a:endParaRPr/>
          </a:p>
          <a:p>
            <a:pPr marL="0" lvl="0" indent="0" algn="ctr">
              <a:buNone/>
              <a:defRPr/>
            </a:pPr>
            <a:r>
              <a:rPr lang="fr-FR" sz="2200"/>
              <a:t> « </a:t>
            </a:r>
            <a:r>
              <a:rPr lang="fr-FR" sz="2200" i="1"/>
              <a:t>cela ne me semble pas relever du périmètre du M1, les étudiants désireux de se former sur ces questions font la prépa agreg XX </a:t>
            </a:r>
            <a:r>
              <a:rPr lang="fr-FR" sz="2200"/>
              <a:t>».</a:t>
            </a:r>
            <a:endParaRPr/>
          </a:p>
          <a:p>
            <a:pPr marL="0" lvl="0" indent="0" algn="ctr">
              <a:buNone/>
              <a:defRPr/>
            </a:pPr>
            <a:r>
              <a:rPr lang="fr-FR" sz="2200" i="1"/>
              <a:t>« Il s'agit d'un master recherche. Il n'a pas pour but de former à l'enseignement, pour lequel d'autres voies existent (M2 FESUP, notamment). »</a:t>
            </a:r>
            <a:endParaRPr lang="fr-FR" sz="2200"/>
          </a:p>
          <a:p>
            <a:pPr>
              <a:defRPr/>
            </a:pPr>
            <a:endParaRPr lang="fr-FR"/>
          </a:p>
        </p:txBody>
      </p:sp>
      <p:sp>
        <p:nvSpPr>
          <p:cNvPr id="1969442461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30</a:t>
            </a:fld>
            <a:endParaRPr lang="fr-FR"/>
          </a:p>
        </p:txBody>
      </p:sp>
      <p:sp>
        <p:nvSpPr>
          <p:cNvPr id="54809768" name="ZoneTexte 4"/>
          <p:cNvSpPr txBox="1"/>
          <p:nvPr/>
        </p:nvSpPr>
        <p:spPr bwMode="auto">
          <a:xfrm>
            <a:off x="1412488" y="5945821"/>
            <a:ext cx="9367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8080"/>
                </a:solidFill>
              </a:rPr>
              <a:t>-&gt; En écho avec l’enquête étudiante</a:t>
            </a:r>
            <a:endParaRPr/>
          </a:p>
          <a:p>
            <a:pPr algn="ctr">
              <a:defRPr/>
            </a:pPr>
            <a:r>
              <a:rPr lang="fr-FR">
                <a:solidFill>
                  <a:srgbClr val="008080"/>
                </a:solidFill>
              </a:rPr>
              <a:t>-&gt; Vision que l’on peut interroger si l’on forme des </a:t>
            </a:r>
            <a:r>
              <a:rPr lang="fr-FR" u="sng">
                <a:solidFill>
                  <a:srgbClr val="008080"/>
                </a:solidFill>
              </a:rPr>
              <a:t>enseignants</a:t>
            </a:r>
            <a:r>
              <a:rPr lang="fr-FR">
                <a:solidFill>
                  <a:srgbClr val="008080"/>
                </a:solidFill>
              </a:rPr>
              <a:t>-chercheurs</a:t>
            </a:r>
            <a:endParaRPr/>
          </a:p>
          <a:p>
            <a:pPr algn="ctr">
              <a:defRPr/>
            </a:pP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0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0976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676919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Points saillants + retours QLT (3)</a:t>
            </a:r>
            <a:endParaRPr lang="fr-FR"/>
          </a:p>
        </p:txBody>
      </p:sp>
      <p:sp>
        <p:nvSpPr>
          <p:cNvPr id="1471913233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b="1">
                <a:solidFill>
                  <a:srgbClr val="008080"/>
                </a:solidFill>
              </a:rPr>
              <a:t>3) Une vision de la pédagogie à préciser</a:t>
            </a:r>
            <a:endParaRPr/>
          </a:p>
          <a:p>
            <a:pPr>
              <a:defRPr/>
            </a:pPr>
            <a:r>
              <a:rPr lang="fr-FR"/>
              <a:t>Un </a:t>
            </a:r>
            <a:r>
              <a:rPr lang="fr-FR" b="1">
                <a:solidFill>
                  <a:srgbClr val="008080"/>
                </a:solidFill>
              </a:rPr>
              <a:t>continuum</a:t>
            </a:r>
            <a:r>
              <a:rPr lang="fr-FR"/>
              <a:t> allant </a:t>
            </a:r>
            <a:r>
              <a:rPr lang="fr-FR">
                <a:solidFill>
                  <a:srgbClr val="008080"/>
                </a:solidFill>
              </a:rPr>
              <a:t>des qualités oratoires </a:t>
            </a:r>
            <a:r>
              <a:rPr lang="fr-FR"/>
              <a:t>des étudiant·es aux </a:t>
            </a:r>
            <a:r>
              <a:rPr lang="fr-FR">
                <a:solidFill>
                  <a:srgbClr val="008080"/>
                </a:solidFill>
              </a:rPr>
              <a:t>compétences pédagogiques </a:t>
            </a:r>
            <a:r>
              <a:rPr lang="fr-FR"/>
              <a:t>propres. </a:t>
            </a:r>
            <a:endParaRPr/>
          </a:p>
          <a:p>
            <a:pPr marL="0" indent="0">
              <a:buNone/>
              <a:defRPr/>
            </a:pPr>
            <a:r>
              <a:rPr lang="fr-FR" sz="2400" i="1"/>
              <a:t>Ex d’activités citées : séances de poster, groupe de lecture où les étudiants doivent présenter aux autres un article de recherche, soutenances de stages</a:t>
            </a:r>
            <a:endParaRPr/>
          </a:p>
          <a:p>
            <a:pPr>
              <a:defRPr/>
            </a:pPr>
            <a:r>
              <a:rPr lang="fr-FR"/>
              <a:t>La pédagogie/didactique vue comme une discipline parfois </a:t>
            </a:r>
            <a:r>
              <a:rPr lang="fr-FR">
                <a:solidFill>
                  <a:srgbClr val="008080"/>
                </a:solidFill>
              </a:rPr>
              <a:t>trop abstraite, trop théorique</a:t>
            </a:r>
            <a:r>
              <a:rPr lang="fr-FR"/>
              <a:t> et coupée du réel, ce qui ne correspond pas à la demande des étudiant·es. </a:t>
            </a:r>
            <a:endParaRPr/>
          </a:p>
          <a:p>
            <a:pPr>
              <a:defRPr/>
            </a:pPr>
            <a:endParaRPr lang="fr-FR"/>
          </a:p>
        </p:txBody>
      </p:sp>
      <p:sp>
        <p:nvSpPr>
          <p:cNvPr id="459785075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31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913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913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913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913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398067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008080"/>
                </a:solidFill>
              </a:rPr>
              <a:t>Propositions du GIPENS</a:t>
            </a:r>
            <a:endParaRPr lang="fr-FR"/>
          </a:p>
        </p:txBody>
      </p:sp>
      <p:sp>
        <p:nvSpPr>
          <p:cNvPr id="328389177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lvl="0">
              <a:defRPr/>
            </a:pPr>
            <a:r>
              <a:rPr lang="fr-FR" b="1">
                <a:solidFill>
                  <a:srgbClr val="008080"/>
                </a:solidFill>
              </a:rPr>
              <a:t>Le diplôme de l’ENS</a:t>
            </a:r>
            <a:r>
              <a:rPr lang="fr-FR">
                <a:solidFill>
                  <a:srgbClr val="008080"/>
                </a:solidFill>
              </a:rPr>
              <a:t> </a:t>
            </a:r>
            <a:r>
              <a:rPr lang="fr-FR"/>
              <a:t>comme lieu à investir (cf. enquête étudiante) pour pallier les contraintes (budget, EDT déjà chargés) des formations</a:t>
            </a:r>
            <a:endParaRPr/>
          </a:p>
          <a:p>
            <a:pPr lvl="0">
              <a:defRPr/>
            </a:pPr>
            <a:r>
              <a:rPr lang="fr-FR"/>
              <a:t>Meilleure communication quant à la </a:t>
            </a:r>
            <a:r>
              <a:rPr lang="fr-FR" b="1">
                <a:solidFill>
                  <a:srgbClr val="008080"/>
                </a:solidFill>
              </a:rPr>
              <a:t>formation continue </a:t>
            </a:r>
            <a:r>
              <a:rPr lang="fr-FR"/>
              <a:t>(actions de la DIP, ateliers du GIPENS)</a:t>
            </a:r>
            <a:endParaRPr/>
          </a:p>
          <a:p>
            <a:pPr lvl="0">
              <a:defRPr/>
            </a:pPr>
            <a:r>
              <a:rPr lang="fr-FR"/>
              <a:t>Davantage </a:t>
            </a:r>
            <a:r>
              <a:rPr lang="fr-FR" b="1">
                <a:solidFill>
                  <a:srgbClr val="008080"/>
                </a:solidFill>
              </a:rPr>
              <a:t>fédérer la communauté enseignante de l’ENS</a:t>
            </a:r>
            <a:r>
              <a:rPr lang="fr-FR"/>
              <a:t>, </a:t>
            </a:r>
            <a:endParaRPr/>
          </a:p>
          <a:p>
            <a:pPr lvl="0">
              <a:defRPr/>
            </a:pPr>
            <a:r>
              <a:rPr lang="fr-FR" b="1">
                <a:solidFill>
                  <a:srgbClr val="008080"/>
                </a:solidFill>
              </a:rPr>
              <a:t>Valoriser les expertises internes</a:t>
            </a:r>
            <a:r>
              <a:rPr lang="fr-FR" b="1"/>
              <a:t> </a:t>
            </a:r>
            <a:r>
              <a:rPr lang="fr-FR"/>
              <a:t>(dans 3 DER).</a:t>
            </a:r>
            <a:endParaRPr/>
          </a:p>
          <a:p>
            <a:pPr lvl="0">
              <a:defRPr/>
            </a:pPr>
            <a:r>
              <a:rPr lang="fr-FR" b="1">
                <a:solidFill>
                  <a:srgbClr val="008080"/>
                </a:solidFill>
              </a:rPr>
              <a:t>Valoriser les initiatives propres à certains DER </a:t>
            </a:r>
            <a:r>
              <a:rPr lang="fr-FR"/>
              <a:t>(ex : stage pédagogique en GCE), notamment par le biais des ateliers du GIPENS. </a:t>
            </a:r>
            <a:endParaRPr/>
          </a:p>
        </p:txBody>
      </p:sp>
      <p:sp>
        <p:nvSpPr>
          <p:cNvPr id="94485448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32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9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9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9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9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9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6132175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Enquête « étudiante » : profil des répondant·es</a:t>
            </a:r>
            <a:endParaRPr/>
          </a:p>
        </p:txBody>
      </p:sp>
      <p:sp>
        <p:nvSpPr>
          <p:cNvPr id="111844268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825624"/>
            <a:ext cx="10921308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/>
              <a:t>199 réponses complètes</a:t>
            </a:r>
            <a:endParaRPr/>
          </a:p>
          <a:p>
            <a:pPr>
              <a:defRPr/>
            </a:pPr>
            <a:r>
              <a:rPr lang="fr-FR"/>
              <a:t>Entre 10,4% et 26,7% de participation selon les DER</a:t>
            </a:r>
            <a:endParaRPr/>
          </a:p>
          <a:p>
            <a:pPr>
              <a:defRPr/>
            </a:pPr>
            <a:r>
              <a:rPr lang="fr-FR"/>
              <a:t>30% de répondant·es en M1, 26% en L3</a:t>
            </a:r>
            <a:endParaRPr/>
          </a:p>
          <a:p>
            <a:pPr>
              <a:defRPr/>
            </a:pPr>
            <a:r>
              <a:rPr lang="fr-FR"/>
              <a:t>4% de non concernés par le diplôme donc non-normaliens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endParaRPr lang="fr-FR"/>
          </a:p>
          <a:p>
            <a:pPr marL="0" indent="0">
              <a:buNone/>
              <a:defRPr/>
            </a:pPr>
            <a:r>
              <a:rPr lang="fr-FR"/>
              <a:t>Limite potentielle : biais dans les réponses (intérêt pour l’enseignement)</a:t>
            </a:r>
            <a:endParaRPr/>
          </a:p>
        </p:txBody>
      </p:sp>
      <p:sp>
        <p:nvSpPr>
          <p:cNvPr id="1733759113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4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442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442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442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442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442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3099723" name="Titre 1"/>
          <p:cNvSpPr>
            <a:spLocks noGrp="1"/>
          </p:cNvSpPr>
          <p:nvPr>
            <p:ph type="title"/>
          </p:nvPr>
        </p:nvSpPr>
        <p:spPr bwMode="auto">
          <a:xfrm>
            <a:off x="838198" y="17462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Un intérêt pour l’enseignement supérieur</a:t>
            </a:r>
            <a:endParaRPr/>
          </a:p>
        </p:txBody>
      </p:sp>
      <p:sp>
        <p:nvSpPr>
          <p:cNvPr id="131415261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1282148"/>
            <a:ext cx="10515600" cy="48948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/>
              <a:t>90% intéressés par l’enseignement, la transmission des connaissances ou les sciences de l’apprentissage</a:t>
            </a:r>
            <a:endParaRPr/>
          </a:p>
          <a:p>
            <a:pPr>
              <a:defRPr/>
            </a:pPr>
            <a:r>
              <a:rPr lang="fr-FR"/>
              <a:t>… mais sans pour autant se projeter nécessairement dans un métier d’enseignant</a:t>
            </a:r>
            <a:endParaRPr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  <a:p>
            <a:pPr marL="0" indent="0">
              <a:buNone/>
              <a:defRPr/>
            </a:pPr>
            <a:endParaRPr lang="fr-FR"/>
          </a:p>
        </p:txBody>
      </p:sp>
      <p:sp>
        <p:nvSpPr>
          <p:cNvPr id="1673693420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5</a:t>
            </a:fld>
            <a:endParaRPr lang="fr-FR"/>
          </a:p>
        </p:txBody>
      </p:sp>
      <p:pic>
        <p:nvPicPr>
          <p:cNvPr id="944213095" name="Image 129925100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546146" y="2674076"/>
            <a:ext cx="6105368" cy="39188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15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15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21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9640458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596348"/>
            <a:ext cx="10515600" cy="5580615"/>
          </a:xfrm>
        </p:spPr>
        <p:txBody>
          <a:bodyPr/>
          <a:lstStyle/>
          <a:p>
            <a:pPr>
              <a:defRPr/>
            </a:pPr>
            <a:r>
              <a:rPr lang="fr-FR"/>
              <a:t>Avec variations selon les DER (Design, Langues, Informatique dans le top 3 des projections / GM, SIEN, SHS et Saphire en fin de classement)</a:t>
            </a:r>
            <a:endParaRPr/>
          </a:p>
          <a:p>
            <a:pPr>
              <a:defRPr/>
            </a:pPr>
            <a:r>
              <a:rPr lang="fr-FR"/>
              <a:t>Forte appétence pour l’enseignement supérieur parmi les sondé·es</a:t>
            </a:r>
            <a:endParaRPr/>
          </a:p>
          <a:p>
            <a:pPr marL="0" indent="0">
              <a:buNone/>
              <a:defRPr/>
            </a:pPr>
            <a:endParaRPr lang="fr-FR"/>
          </a:p>
          <a:p>
            <a:pPr>
              <a:defRPr/>
            </a:pPr>
            <a:endParaRPr lang="fr-FR"/>
          </a:p>
        </p:txBody>
      </p:sp>
      <p:sp>
        <p:nvSpPr>
          <p:cNvPr id="1983728408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6</a:t>
            </a:fld>
            <a:endParaRPr lang="fr-FR"/>
          </a:p>
        </p:txBody>
      </p:sp>
      <p:pic>
        <p:nvPicPr>
          <p:cNvPr id="260656992" name="Image 178241980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69577" y="2349113"/>
            <a:ext cx="6666324" cy="43585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9640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9640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65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964045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8480407" name="Titre 1"/>
          <p:cNvSpPr>
            <a:spLocks noGrp="1"/>
          </p:cNvSpPr>
          <p:nvPr>
            <p:ph type="title"/>
          </p:nvPr>
        </p:nvSpPr>
        <p:spPr bwMode="auto">
          <a:xfrm>
            <a:off x="838198" y="79374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Le M2 FeSup</a:t>
            </a:r>
            <a:endParaRPr/>
          </a:p>
        </p:txBody>
      </p:sp>
      <p:sp>
        <p:nvSpPr>
          <p:cNvPr id="80467750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146450"/>
            <a:ext cx="10515600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/>
              <a:t>L’intérêt pour l’enseignement et la transmission des connaissances ne se traduit pas nécessairement par une volonté de suivre le M2 FeSup</a:t>
            </a:r>
            <a:endParaRPr/>
          </a:p>
          <a:p>
            <a:pPr marL="0" indent="0">
              <a:buNone/>
              <a:defRPr/>
            </a:pPr>
            <a:endParaRPr lang="fr-FR"/>
          </a:p>
        </p:txBody>
      </p:sp>
      <p:sp>
        <p:nvSpPr>
          <p:cNvPr id="23138157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7</a:t>
            </a:fld>
            <a:endParaRPr lang="fr-FR"/>
          </a:p>
        </p:txBody>
      </p:sp>
      <p:pic>
        <p:nvPicPr>
          <p:cNvPr id="1659274532" name="Image 164227975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008800" y="2078839"/>
            <a:ext cx="7267962" cy="45381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677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7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6481605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2B92FBE-C154-48B3-8E5E-679BA5E44E07}" type="slidenum">
              <a:rPr lang="fr-FR"/>
              <a:t>8</a:t>
            </a:fld>
            <a:endParaRPr lang="fr-FR"/>
          </a:p>
        </p:txBody>
      </p:sp>
      <p:pic>
        <p:nvPicPr>
          <p:cNvPr id="827376801" name="Image 164793715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514457" y="556086"/>
            <a:ext cx="9383902" cy="6165388"/>
          </a:xfrm>
          <a:prstGeom prst="rect">
            <a:avLst/>
          </a:prstGeom>
        </p:spPr>
      </p:pic>
      <p:sp>
        <p:nvSpPr>
          <p:cNvPr id="2025478328" name="Titre 1"/>
          <p:cNvSpPr>
            <a:spLocks noGrp="1"/>
          </p:cNvSpPr>
          <p:nvPr>
            <p:ph type="title"/>
          </p:nvPr>
        </p:nvSpPr>
        <p:spPr bwMode="auto">
          <a:xfrm>
            <a:off x="838198" y="7937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Le M2 FeSup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917669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35C9AB2-9690-B741-9CF7-E0325C6B3AAD}" type="slidenum">
              <a:rPr lang="fr-FR"/>
              <a:t>9</a:t>
            </a:fld>
            <a:endParaRPr lang="fr-FR"/>
          </a:p>
        </p:txBody>
      </p:sp>
      <p:sp>
        <p:nvSpPr>
          <p:cNvPr id="829749420" name="Titre 1"/>
          <p:cNvSpPr>
            <a:spLocks noGrp="1"/>
          </p:cNvSpPr>
          <p:nvPr>
            <p:ph type="title"/>
          </p:nvPr>
        </p:nvSpPr>
        <p:spPr bwMode="auto">
          <a:xfrm>
            <a:off x="838198" y="79373"/>
            <a:ext cx="10515600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000" b="1">
                <a:solidFill>
                  <a:srgbClr val="008080"/>
                </a:solidFill>
              </a:rPr>
              <a:t>Le M2 FeSup</a:t>
            </a:r>
            <a:endParaRPr/>
          </a:p>
        </p:txBody>
      </p:sp>
      <p:sp>
        <p:nvSpPr>
          <p:cNvPr id="1745453915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1352548" y="1241698"/>
            <a:ext cx="10515600" cy="468131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65000" lnSpcReduction="7000"/>
          </a:bodyPr>
          <a:lstStyle/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lang="fr-FR"/>
              <a:t>Le faire pour</a:t>
            </a:r>
            <a:endParaRPr lang="fr-FR"/>
          </a:p>
          <a:p>
            <a:pPr>
              <a:buFont typeface="Arial"/>
              <a:buChar char="–"/>
              <a:defRPr/>
            </a:pPr>
            <a:r>
              <a:rPr lang="fr-FR"/>
              <a:t> Le renforcement disciplinaire</a:t>
            </a:r>
            <a:endParaRPr/>
          </a:p>
          <a:p>
            <a:pPr>
              <a:buFont typeface="Arial"/>
              <a:buChar char="–"/>
              <a:defRPr/>
            </a:pPr>
            <a:r>
              <a:rPr lang="fr-FR"/>
              <a:t> La préparation du concours de l’agrégation</a:t>
            </a:r>
            <a:endParaRPr/>
          </a:p>
          <a:p>
            <a:pPr>
              <a:buFont typeface="Arial"/>
              <a:buChar char="–"/>
              <a:defRPr/>
            </a:pPr>
            <a:r>
              <a:rPr lang="fr-FR"/>
              <a:t> Le renforcement didactique</a:t>
            </a:r>
            <a:endParaRPr/>
          </a:p>
          <a:p>
            <a:pPr marL="0" indent="0">
              <a:buFont typeface="Arial"/>
              <a:buNone/>
              <a:defRPr/>
            </a:pPr>
            <a:endParaRPr lang="fr-FR"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lang="fr-FR"/>
              <a:t>Ne pas le faire car</a:t>
            </a:r>
            <a:endParaRPr lang="fr-FR"/>
          </a:p>
          <a:p>
            <a:pPr>
              <a:buFont typeface="Arial"/>
              <a:buChar char="–"/>
              <a:defRPr/>
            </a:pPr>
            <a:r>
              <a:rPr lang="fr-FR"/>
              <a:t>pas indispensable pour devenir enseignant chercheur</a:t>
            </a:r>
            <a:endParaRPr/>
          </a:p>
          <a:p>
            <a:pPr>
              <a:buFont typeface="Arial"/>
              <a:buChar char="–"/>
              <a:defRPr/>
            </a:pPr>
            <a:r>
              <a:rPr lang="fr-FR"/>
              <a:t>Il existe d’autres opportunités de parcours</a:t>
            </a:r>
            <a:endParaRPr/>
          </a:p>
          <a:p>
            <a:pPr>
              <a:buFont typeface="Arial"/>
              <a:buChar char="–"/>
              <a:defRPr/>
            </a:pPr>
            <a:endParaRPr lang="fr-FR"/>
          </a:p>
          <a:p>
            <a:pPr>
              <a:buFont typeface="Arial"/>
              <a:buChar char="–"/>
              <a:defRPr/>
            </a:pPr>
            <a:endParaRPr lang="fr-FR"/>
          </a:p>
          <a:p>
            <a:pPr marL="0" indent="0">
              <a:buNone/>
              <a:defRPr/>
            </a:pPr>
            <a:r>
              <a:rPr lang="fr-FR"/>
              <a:t>				DER dépendant !</a:t>
            </a:r>
            <a:endParaRPr/>
          </a:p>
        </p:txBody>
      </p:sp>
      <p:pic>
        <p:nvPicPr>
          <p:cNvPr id="903927871" name="Image 164793715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6973605" y="742153"/>
            <a:ext cx="4500624" cy="29569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ONLYOFFICE/9.0.4.50</Application>
  <PresentationFormat>On-screen Show (4:3)</PresentationFormat>
  <Paragraphs>0</Paragraphs>
  <Slides>32</Slides>
  <Notes>32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Enquêtes « Formation à la pédagogie »</dc:title>
  <dc:creator>Catherine Colin</dc:creator>
  <cp:lastModifiedBy>Guillaume LE GUERN</cp:lastModifiedBy>
  <cp:revision>42</cp:revision>
  <dcterms:created xsi:type="dcterms:W3CDTF">2025-11-12T16:14:34Z</dcterms:created>
  <dcterms:modified xsi:type="dcterms:W3CDTF">2025-12-11T12:44:05Z</dcterms:modified>
</cp:coreProperties>
</file>